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y="10058400" cx="7772400"/>
  <p:notesSz cx="6858000" cy="9144000"/>
  <p:embeddedFontLst>
    <p:embeddedFont>
      <p:font typeface="Halant"/>
      <p:regular r:id="rId22"/>
      <p:bold r:id="rId23"/>
    </p:embeddedFont>
    <p:embeddedFont>
      <p:font typeface="Inter"/>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8BA3AAA-B295-41FC-9DE1-5224EE6CE462}">
  <a:tblStyle styleId="{A8BA3AAA-B295-41FC-9DE1-5224EE6CE46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font" Target="fonts/Halant-regular.fntdata"/><Relationship Id="rId21" Type="http://schemas.openxmlformats.org/officeDocument/2006/relationships/slide" Target="slides/slide14.xml"/><Relationship Id="rId24" Type="http://schemas.openxmlformats.org/officeDocument/2006/relationships/font" Target="fonts/Inter-regular.fntdata"/><Relationship Id="rId23"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Medium-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af965f8e4d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af965f8e4d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2af965f8e4d_0_3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2af965f8e4d_0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2af965f8e4d_0_4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17" name="Google Shape;417;g2af965f8e4d_0_4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2af965f8e4d_0_4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2af965f8e4d_0_4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2af965f8e4d_0_4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08" name="Google Shape;508;g2af965f8e4d_0_4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g2af965f8e4d_0_5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7" name="Google Shape;527;g2af965f8e4d_0_5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a4e6dc973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a4e6dc97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af965f8e4d_0_1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af965f8e4d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af965f8e4d_0_1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2af965f8e4d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af965f8e4d_0_3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af965f8e4d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af965f8e4d_0_3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2af965f8e4d_0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af965f8e4d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2af965f8e4d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af965f8e4d_0_2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2af965f8e4d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2af965f8e4d_0_2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2af965f8e4d_0_2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7.png"/><Relationship Id="rId6" Type="http://schemas.openxmlformats.org/officeDocument/2006/relationships/hyperlink" Target="https://youtu.be/_JnlWOx-huo?feature=shared"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genocide.mhmc.ca/en/genocide-stage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genocide.mhmc.ca/en/genocide-stag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genocide.mhmc.ca/en/genocide-stag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genocide.mhmc.ca/en/genocide-stag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7.png"/><Relationship Id="rId6" Type="http://schemas.openxmlformats.org/officeDocument/2006/relationships/hyperlink" Target="https://youtu.be/_JnlWOx-huo?feature=share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genocide.mhmc.ca/en/genocide-stage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hyperlink" Target="https://genocide.mhmc.ca/en/genocide-stag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694375" y="2033405"/>
            <a:ext cx="1056525" cy="1056525"/>
          </a:xfrm>
          <a:prstGeom prst="rect">
            <a:avLst/>
          </a:prstGeom>
          <a:noFill/>
          <a:ln>
            <a:noFill/>
          </a:ln>
        </p:spPr>
      </p:pic>
      <p:pic>
        <p:nvPicPr>
          <p:cNvPr id="100" name="Google Shape;100;p2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Genocide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5" name="Google Shape;105;p25"/>
          <p:cNvGraphicFramePr/>
          <p:nvPr/>
        </p:nvGraphicFramePr>
        <p:xfrm>
          <a:off x="455300" y="3113700"/>
          <a:ext cx="3000000" cy="3000000"/>
        </p:xfrm>
        <a:graphic>
          <a:graphicData uri="http://schemas.openxmlformats.org/drawingml/2006/table">
            <a:tbl>
              <a:tblPr>
                <a:noFill/>
                <a:tableStyleId>{A8BA3AAA-B295-41FC-9DE1-5224EE6CE462}</a:tableStyleId>
              </a:tblPr>
              <a:tblGrid>
                <a:gridCol w="6918375"/>
              </a:tblGrid>
              <a:tr h="431125">
                <a:tc>
                  <a:txBody>
                    <a:bodyPr/>
                    <a:lstStyle/>
                    <a:p>
                      <a:pPr indent="0" lvl="0" marL="0" rtl="0" algn="l">
                        <a:lnSpc>
                          <a:spcPct val="115000"/>
                        </a:lnSpc>
                        <a:spcBef>
                          <a:spcPts val="0"/>
                        </a:spcBef>
                        <a:spcAft>
                          <a:spcPts val="0"/>
                        </a:spcAft>
                        <a:buNone/>
                      </a:pPr>
                      <a:r>
                        <a:rPr b="1" lang="en" sz="1200">
                          <a:solidFill>
                            <a:srgbClr val="0F0F0F"/>
                          </a:solidFill>
                          <a:highlight>
                            <a:srgbClr val="FFFFFF"/>
                          </a:highlight>
                          <a:latin typeface="Halant"/>
                          <a:ea typeface="Halant"/>
                          <a:cs typeface="Halant"/>
                          <a:sym typeface="Halant"/>
                        </a:rPr>
                        <a:t>United Nations - </a:t>
                      </a:r>
                      <a:r>
                        <a:rPr b="1" lang="en" sz="1200" u="sng">
                          <a:solidFill>
                            <a:schemeClr val="hlink"/>
                          </a:solidFill>
                          <a:highlight>
                            <a:srgbClr val="FFFFFF"/>
                          </a:highlight>
                          <a:latin typeface="Halant"/>
                          <a:ea typeface="Halant"/>
                          <a:cs typeface="Halant"/>
                          <a:sym typeface="Halant"/>
                          <a:hlinkClick r:id="rId6"/>
                        </a:rPr>
                        <a:t>“How Genocide Became Part of International Law”</a:t>
                      </a:r>
                      <a:r>
                        <a:rPr b="1" lang="en" sz="1200">
                          <a:solidFill>
                            <a:srgbClr val="0F0F0F"/>
                          </a:solidFill>
                          <a:highlight>
                            <a:srgbClr val="FFFFFF"/>
                          </a:highlight>
                          <a:latin typeface="Halant"/>
                          <a:ea typeface="Halant"/>
                          <a:cs typeface="Halant"/>
                          <a:sym typeface="Halant"/>
                        </a:rPr>
                        <a:t> </a:t>
                      </a:r>
                      <a:r>
                        <a:rPr b="1" lang="en" sz="1200">
                          <a:latin typeface="Halant"/>
                          <a:ea typeface="Halant"/>
                          <a:cs typeface="Halant"/>
                          <a:sym typeface="Halant"/>
                        </a:rPr>
                        <a:t>Video Transcript:</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will be recalled that in December 1946, the General Assembly by unanimous vote affirmed that genocide is a crime under international law which the civilized world condemns and for the commission of which principles and accomplices are punishable. History is filled with tragic chapters of hatred and persecution that have led to mass violence against persecuted minorities. That is why the world must be ever alert to the warnings signs of genocide and act quickly and early to avert it. I do not wish to repeat what's already been said here. My aim today is to share our story in the hope of speaking to the failures in Srebrenica, the lessons to be learned, and our ongoing commitment to honor genocide victims and survivors. How did we get there? How do we get to the point where an entire nation is chanting we will exterminate you? There was a collective failure but I think we have a chance for collective response in a positive way to change what has happened. After the Holocaust the world seemed eager to find a more cooperative path. The founding of the United Nations was an expression of that moment. The U.N Charter, Universal Declaration of Human Rights, and the Genocide Convention enshrined the commitment to equality and human rights. And humankind dared to believe that tribal identities would diminish in importance. We were wrong. Our commitment to prevent another Rwanda or another </a:t>
                      </a:r>
                      <a:r>
                        <a:rPr lang="en" sz="1200">
                          <a:solidFill>
                            <a:schemeClr val="dk1"/>
                          </a:solidFill>
                          <a:latin typeface="Inter"/>
                          <a:ea typeface="Inter"/>
                          <a:cs typeface="Inter"/>
                          <a:sym typeface="Inter"/>
                        </a:rPr>
                        <a:t>Srebrenica</a:t>
                      </a:r>
                      <a:r>
                        <a:rPr lang="en" sz="1200">
                          <a:solidFill>
                            <a:schemeClr val="dk1"/>
                          </a:solidFill>
                          <a:latin typeface="Inter"/>
                          <a:ea typeface="Inter"/>
                          <a:cs typeface="Inter"/>
                          <a:sym typeface="Inter"/>
                        </a:rPr>
                        <a:t> is an attempt to ensure that, collectively, we can create a society that is at peace, and a society that can live with its conscience. The United Nations and the principles that it stands gives us hope that we could do things together in a peaceful way and allow the world to finally put these Holocausts behind us.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1878100" y="2033368"/>
            <a:ext cx="5439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07" name="Google Shape;107;p25"/>
          <p:cNvSpPr txBox="1"/>
          <p:nvPr/>
        </p:nvSpPr>
        <p:spPr>
          <a:xfrm>
            <a:off x="455300" y="7377000"/>
            <a:ext cx="68619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must the world “be ever alert to the warning signs” of genocide?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United Nations respond when “the world seemed eager to find a more cooperative path?”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8" name="Google Shape;108;p25"/>
          <p:cNvSpPr txBox="1"/>
          <p:nvPr/>
        </p:nvSpPr>
        <p:spPr>
          <a:xfrm>
            <a:off x="483538" y="1728600"/>
            <a:ext cx="686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93" name="Shape 393"/>
        <p:cNvGrpSpPr/>
        <p:nvPr/>
      </p:nvGrpSpPr>
      <p:grpSpPr>
        <a:xfrm>
          <a:off x="0" y="0"/>
          <a:ext cx="0" cy="0"/>
          <a:chOff x="0" y="0"/>
          <a:chExt cx="0" cy="0"/>
        </a:xfrm>
      </p:grpSpPr>
      <p:sp>
        <p:nvSpPr>
          <p:cNvPr id="394" name="Google Shape;394;p3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Ten Stages of Genocide</a:t>
            </a:r>
            <a:endParaRPr sz="1900">
              <a:solidFill>
                <a:schemeClr val="dk1"/>
              </a:solidFill>
              <a:latin typeface="Halant"/>
              <a:ea typeface="Halant"/>
              <a:cs typeface="Halant"/>
              <a:sym typeface="Halant"/>
            </a:endParaRPr>
          </a:p>
        </p:txBody>
      </p:sp>
      <p:pic>
        <p:nvPicPr>
          <p:cNvPr id="395" name="Google Shape;395;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96" name="Google Shape;396;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97" name="Google Shape;397;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98" name="Google Shape;398;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99" name="Google Shape;399;p34"/>
          <p:cNvSpPr txBox="1"/>
          <p:nvPr/>
        </p:nvSpPr>
        <p:spPr>
          <a:xfrm>
            <a:off x="447650" y="20791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Mass killings of the targeted group(s) begin. This is called “extermination” because the perpetrators do not see their victims as human.</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r>
              <a:rPr b="1" lang="en" sz="1200">
                <a:solidFill>
                  <a:srgbClr val="E95C3D"/>
                </a:solidFill>
                <a:latin typeface="Inter"/>
                <a:ea typeface="Inter"/>
                <a:cs typeface="Inter"/>
                <a:sym typeface="Inter"/>
              </a:rPr>
              <a:t>In Cambodia, prisons were used to torture and kill thousands of people.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400" name="Google Shape;400;p34"/>
          <p:cNvGrpSpPr/>
          <p:nvPr/>
        </p:nvGrpSpPr>
        <p:grpSpPr>
          <a:xfrm>
            <a:off x="227819" y="1379516"/>
            <a:ext cx="816300" cy="655198"/>
            <a:chOff x="227819" y="1379516"/>
            <a:chExt cx="816300" cy="655198"/>
          </a:xfrm>
        </p:grpSpPr>
        <p:grpSp>
          <p:nvGrpSpPr>
            <p:cNvPr id="401" name="Google Shape;401;p34"/>
            <p:cNvGrpSpPr/>
            <p:nvPr/>
          </p:nvGrpSpPr>
          <p:grpSpPr>
            <a:xfrm>
              <a:off x="277646" y="1379516"/>
              <a:ext cx="716646" cy="655198"/>
              <a:chOff x="0" y="-56030"/>
              <a:chExt cx="812800" cy="812800"/>
            </a:xfrm>
          </p:grpSpPr>
          <p:sp>
            <p:nvSpPr>
              <p:cNvPr id="402" name="Google Shape;402;p34"/>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34"/>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04" name="Google Shape;404;p34"/>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405" name="Google Shape;405;p34"/>
          <p:cNvSpPr txBox="1"/>
          <p:nvPr/>
        </p:nvSpPr>
        <p:spPr>
          <a:xfrm>
            <a:off x="1061200" y="15673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Extermination</a:t>
            </a:r>
            <a:endParaRPr sz="1200">
              <a:solidFill>
                <a:schemeClr val="dk2"/>
              </a:solidFill>
              <a:latin typeface="Inter"/>
              <a:ea typeface="Inter"/>
              <a:cs typeface="Inter"/>
              <a:sym typeface="Inter"/>
            </a:endParaRPr>
          </a:p>
        </p:txBody>
      </p:sp>
      <p:sp>
        <p:nvSpPr>
          <p:cNvPr id="406" name="Google Shape;406;p34"/>
          <p:cNvSpPr txBox="1"/>
          <p:nvPr/>
        </p:nvSpPr>
        <p:spPr>
          <a:xfrm>
            <a:off x="447650" y="40603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Perpetrators of the genocide deny that it occurred. Evidence is destroyed, witnesses are intimidated against speaking out, and the victims tend to be blamed.</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r>
              <a:rPr b="1" lang="en" sz="1200">
                <a:solidFill>
                  <a:srgbClr val="E95C3D"/>
                </a:solidFill>
                <a:latin typeface="Inter"/>
                <a:ea typeface="Inter"/>
                <a:cs typeface="Inter"/>
                <a:sym typeface="Inter"/>
              </a:rPr>
              <a:t>There are still protests, 100 years after the Armenian genocide, to push for recognition of the atrocity by Turkey.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407" name="Google Shape;407;p34"/>
          <p:cNvGrpSpPr/>
          <p:nvPr/>
        </p:nvGrpSpPr>
        <p:grpSpPr>
          <a:xfrm>
            <a:off x="6557444" y="3367141"/>
            <a:ext cx="816300" cy="655198"/>
            <a:chOff x="227819" y="1379516"/>
            <a:chExt cx="816300" cy="655198"/>
          </a:xfrm>
        </p:grpSpPr>
        <p:grpSp>
          <p:nvGrpSpPr>
            <p:cNvPr id="408" name="Google Shape;408;p34"/>
            <p:cNvGrpSpPr/>
            <p:nvPr/>
          </p:nvGrpSpPr>
          <p:grpSpPr>
            <a:xfrm>
              <a:off x="277646" y="1379516"/>
              <a:ext cx="716646" cy="655198"/>
              <a:chOff x="0" y="-56030"/>
              <a:chExt cx="812800" cy="812800"/>
            </a:xfrm>
          </p:grpSpPr>
          <p:sp>
            <p:nvSpPr>
              <p:cNvPr id="409" name="Google Shape;409;p34"/>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34"/>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11" name="Google Shape;411;p34"/>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
        <p:nvSpPr>
          <p:cNvPr id="412" name="Google Shape;412;p34"/>
          <p:cNvSpPr txBox="1"/>
          <p:nvPr/>
        </p:nvSpPr>
        <p:spPr>
          <a:xfrm>
            <a:off x="451600" y="35485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Denial</a:t>
            </a:r>
            <a:r>
              <a:rPr lang="en" sz="1200">
                <a:solidFill>
                  <a:schemeClr val="dk2"/>
                </a:solidFill>
                <a:latin typeface="Inter"/>
                <a:ea typeface="Inter"/>
                <a:cs typeface="Inter"/>
                <a:sym typeface="Inter"/>
              </a:rPr>
              <a:t> </a:t>
            </a:r>
            <a:endParaRPr sz="1200">
              <a:solidFill>
                <a:schemeClr val="dk2"/>
              </a:solidFill>
              <a:latin typeface="Inter"/>
              <a:ea typeface="Inter"/>
              <a:cs typeface="Inter"/>
              <a:sym typeface="Inter"/>
            </a:endParaRPr>
          </a:p>
        </p:txBody>
      </p:sp>
      <p:sp>
        <p:nvSpPr>
          <p:cNvPr id="413" name="Google Shape;413;p34"/>
          <p:cNvSpPr txBox="1"/>
          <p:nvPr/>
        </p:nvSpPr>
        <p:spPr>
          <a:xfrm>
            <a:off x="594300" y="655288"/>
            <a:ext cx="6583800" cy="5541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through the </a:t>
            </a:r>
            <a:r>
              <a:rPr lang="en" sz="1200" u="sng">
                <a:solidFill>
                  <a:schemeClr val="hlink"/>
                </a:solidFill>
                <a:latin typeface="Halant"/>
                <a:ea typeface="Halant"/>
                <a:cs typeface="Halant"/>
                <a:sym typeface="Halant"/>
                <a:hlinkClick r:id="rId5"/>
              </a:rPr>
              <a:t>Ten Stages of Genocide exhibit </a:t>
            </a:r>
            <a:r>
              <a:rPr lang="en" sz="1200">
                <a:solidFill>
                  <a:schemeClr val="dk1"/>
                </a:solidFill>
                <a:latin typeface="Halant"/>
                <a:ea typeface="Halant"/>
                <a:cs typeface="Halant"/>
                <a:sym typeface="Halant"/>
              </a:rPr>
              <a:t>from the Montreal Holocaust Museum and fill out the graphic organizer below for each stage of genocide. Name each stage, summarize it in your own words, and explain how this stage could be prevented.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Say-it-in-Six: Summarize the Ten Stages of Genocide</a:t>
            </a:r>
            <a:endParaRPr sz="1200">
              <a:solidFill>
                <a:schemeClr val="dk1"/>
              </a:solidFill>
              <a:latin typeface="Inter"/>
              <a:ea typeface="Inter"/>
              <a:cs typeface="Inter"/>
              <a:sym typeface="Inter"/>
            </a:endParaRPr>
          </a:p>
        </p:txBody>
      </p:sp>
      <p:sp>
        <p:nvSpPr>
          <p:cNvPr id="414" name="Google Shape;414;p34"/>
          <p:cNvSpPr txBox="1"/>
          <p:nvPr/>
        </p:nvSpPr>
        <p:spPr>
          <a:xfrm>
            <a:off x="827700" y="6196718"/>
            <a:ext cx="6117000" cy="10488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E95C3D"/>
                </a:solidFill>
                <a:latin typeface="Inter"/>
                <a:ea typeface="Inter"/>
                <a:cs typeface="Inter"/>
                <a:sym typeface="Inter"/>
              </a:rPr>
              <a:t> Genocide develops, escalates, dehumanizes, and destroys.</a:t>
            </a:r>
            <a:endParaRPr b="1">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18" name="Shape 418"/>
        <p:cNvGrpSpPr/>
        <p:nvPr/>
      </p:nvGrpSpPr>
      <p:grpSpPr>
        <a:xfrm>
          <a:off x="0" y="0"/>
          <a:ext cx="0" cy="0"/>
          <a:chOff x="0" y="0"/>
          <a:chExt cx="0" cy="0"/>
        </a:xfrm>
      </p:grpSpPr>
      <p:sp>
        <p:nvSpPr>
          <p:cNvPr id="419" name="Google Shape;419;p3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 (Exemplar)</a:t>
            </a:r>
            <a:endParaRPr sz="1900">
              <a:solidFill>
                <a:schemeClr val="dk1"/>
              </a:solidFill>
              <a:latin typeface="Halant"/>
              <a:ea typeface="Halant"/>
              <a:cs typeface="Halant"/>
              <a:sym typeface="Halant"/>
            </a:endParaRPr>
          </a:p>
        </p:txBody>
      </p:sp>
      <p:pic>
        <p:nvPicPr>
          <p:cNvPr id="420" name="Google Shape;420;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21" name="Google Shape;421;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422" name="Google Shape;422;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423" name="Google Shape;423;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424" name="Google Shape;424;p35"/>
          <p:cNvSpPr txBox="1"/>
          <p:nvPr/>
        </p:nvSpPr>
        <p:spPr>
          <a:xfrm>
            <a:off x="594300" y="655288"/>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fill out the graphic organizer. </a:t>
            </a:r>
            <a:endParaRPr sz="1200">
              <a:solidFill>
                <a:schemeClr val="dk1"/>
              </a:solidFill>
              <a:latin typeface="Halant"/>
              <a:ea typeface="Halant"/>
              <a:cs typeface="Halant"/>
              <a:sym typeface="Halant"/>
            </a:endParaRPr>
          </a:p>
        </p:txBody>
      </p:sp>
      <p:sp>
        <p:nvSpPr>
          <p:cNvPr id="425" name="Google Shape;425;p3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426" name="Google Shape;426;p35"/>
          <p:cNvSpPr txBox="1"/>
          <p:nvPr/>
        </p:nvSpPr>
        <p:spPr>
          <a:xfrm>
            <a:off x="594300" y="21635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Causes</a:t>
            </a:r>
            <a:endParaRPr sz="1200">
              <a:solidFill>
                <a:schemeClr val="dk2"/>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Nationalist far-right group takes over government control in the Ottoman Empire (CUP &amp; the Young Turks)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Growth of Turkish nationalism</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Christians were a minority group in the Ottoman Empire</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During the fragmentation of the Ottoman Empire, the Armenians were the largest Christian group left</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Armenians wanted more liberties and rights, including an independent state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p:txBody>
      </p:sp>
      <p:sp>
        <p:nvSpPr>
          <p:cNvPr id="427" name="Google Shape;427;p35"/>
          <p:cNvSpPr txBox="1"/>
          <p:nvPr/>
        </p:nvSpPr>
        <p:spPr>
          <a:xfrm>
            <a:off x="4527300" y="21521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Effects</a:t>
            </a:r>
            <a:endParaRPr sz="1200">
              <a:solidFill>
                <a:schemeClr val="dk2"/>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Nearly all of the Armenians were forcibly removed from the Ottoman Empire  or killed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Approximately 1.5 million Armenians murdered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Armenian diaspora </a:t>
            </a:r>
            <a:endParaRPr b="1" sz="1200">
              <a:solidFill>
                <a:srgbClr val="E95C3D"/>
              </a:solidFill>
              <a:latin typeface="Inter"/>
              <a:ea typeface="Inter"/>
              <a:cs typeface="Inter"/>
              <a:sym typeface="Inter"/>
            </a:endParaRPr>
          </a:p>
        </p:txBody>
      </p:sp>
      <p:cxnSp>
        <p:nvCxnSpPr>
          <p:cNvPr id="428" name="Google Shape;428;p35"/>
          <p:cNvCxnSpPr>
            <a:stCxn id="426" idx="3"/>
            <a:endCxn id="427" idx="1"/>
          </p:cNvCxnSpPr>
          <p:nvPr/>
        </p:nvCxnSpPr>
        <p:spPr>
          <a:xfrm flipH="1" rot="10800000">
            <a:off x="3245100" y="3473475"/>
            <a:ext cx="1282200" cy="11400"/>
          </a:xfrm>
          <a:prstGeom prst="straightConnector1">
            <a:avLst/>
          </a:prstGeom>
          <a:noFill/>
          <a:ln cap="flat" cmpd="sng" w="28575">
            <a:solidFill>
              <a:schemeClr val="dk2"/>
            </a:solidFill>
            <a:prstDash val="solid"/>
            <a:round/>
            <a:headEnd len="med" w="med" type="none"/>
            <a:tailEnd len="med" w="med" type="triangle"/>
          </a:ln>
        </p:spPr>
      </p:cxnSp>
      <p:sp>
        <p:nvSpPr>
          <p:cNvPr id="429" name="Google Shape;429;p35"/>
          <p:cNvSpPr txBox="1"/>
          <p:nvPr/>
        </p:nvSpPr>
        <p:spPr>
          <a:xfrm>
            <a:off x="594350" y="5136850"/>
            <a:ext cx="3406200" cy="3891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During the end of the Ottoman Empire, as the empire fragmented the Armenians became the largest remaining Christian group. As Turkish nationalism rose, the Armenians were targeted by the government  and endured years of discrimination and eventually genocide. The genocide began with the arrests and murders of intellectuals and other notable Armenian figures, and then played out in the form of mass deportations to the Syrian desert. Deportations happened via train or on horrible long marches- many never made it to their destination.This was not only a result of poor conditions, but also of the horrific treatment of the Armenians along the way by the Turkish militaries.  For those that did, they were placed into concentration camps with minimal to no supplies, food, shelter, or water. This was all done under the guise that the Armenians were enemies of the state and helping the Russians, the enemy of the Ottomans, during WWI. After the war the killings stopped for a few years, but then continued in the early 1920s.</a:t>
            </a:r>
            <a:endParaRPr b="1" sz="1000">
              <a:solidFill>
                <a:srgbClr val="E95C3D"/>
              </a:solidFill>
              <a:latin typeface="Inter"/>
              <a:ea typeface="Inter"/>
              <a:cs typeface="Inter"/>
              <a:sym typeface="Inter"/>
            </a:endParaRPr>
          </a:p>
        </p:txBody>
      </p:sp>
      <p:sp>
        <p:nvSpPr>
          <p:cNvPr id="430" name="Google Shape;430;p35"/>
          <p:cNvSpPr txBox="1"/>
          <p:nvPr/>
        </p:nvSpPr>
        <p:spPr>
          <a:xfrm>
            <a:off x="4231800" y="4959250"/>
            <a:ext cx="2946300" cy="2775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Image </a:t>
            </a:r>
            <a:endParaRPr sz="1200">
              <a:solidFill>
                <a:schemeClr val="dk2"/>
              </a:solidFill>
              <a:latin typeface="Inter"/>
              <a:ea typeface="Inter"/>
              <a:cs typeface="Inter"/>
              <a:sym typeface="Inter"/>
            </a:endParaRPr>
          </a:p>
        </p:txBody>
      </p:sp>
      <p:sp>
        <p:nvSpPr>
          <p:cNvPr id="431" name="Google Shape;431;p35"/>
          <p:cNvSpPr txBox="1"/>
          <p:nvPr/>
        </p:nvSpPr>
        <p:spPr>
          <a:xfrm>
            <a:off x="2584450" y="1339850"/>
            <a:ext cx="2428800" cy="65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Genocide</a:t>
            </a:r>
            <a:endParaRPr sz="1200">
              <a:solidFill>
                <a:schemeClr val="dk2"/>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Armenian</a:t>
            </a:r>
            <a:endParaRPr b="1">
              <a:solidFill>
                <a:srgbClr val="E95C3D"/>
              </a:solidFill>
              <a:latin typeface="Inter"/>
              <a:ea typeface="Inter"/>
              <a:cs typeface="Inter"/>
              <a:sym typeface="Inter"/>
            </a:endParaRPr>
          </a:p>
        </p:txBody>
      </p:sp>
      <p:sp>
        <p:nvSpPr>
          <p:cNvPr id="432" name="Google Shape;432;p35"/>
          <p:cNvSpPr txBox="1"/>
          <p:nvPr/>
        </p:nvSpPr>
        <p:spPr>
          <a:xfrm>
            <a:off x="4231800" y="7899575"/>
            <a:ext cx="2946300" cy="1588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Sources</a:t>
            </a:r>
            <a:endParaRPr sz="1200">
              <a:solidFill>
                <a:schemeClr val="dk2"/>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Bain News Service, “Adana - Street in Christian Quarter,” June 1909. Public Domain.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ctr">
              <a:spcBef>
                <a:spcPts val="0"/>
              </a:spcBef>
              <a:spcAft>
                <a:spcPts val="0"/>
              </a:spcAft>
              <a:buNone/>
            </a:pPr>
            <a:r>
              <a:t/>
            </a:r>
            <a:endParaRPr sz="1200">
              <a:solidFill>
                <a:schemeClr val="dk2"/>
              </a:solidFill>
              <a:latin typeface="Inter"/>
              <a:ea typeface="Inter"/>
              <a:cs typeface="Inter"/>
              <a:sym typeface="Inter"/>
            </a:endParaRPr>
          </a:p>
        </p:txBody>
      </p:sp>
      <p:pic>
        <p:nvPicPr>
          <p:cNvPr id="433" name="Google Shape;433;p35"/>
          <p:cNvPicPr preferRelativeResize="0"/>
          <p:nvPr/>
        </p:nvPicPr>
        <p:blipFill>
          <a:blip r:embed="rId5">
            <a:alphaModFix/>
          </a:blip>
          <a:stretch>
            <a:fillRect/>
          </a:stretch>
        </p:blipFill>
        <p:spPr>
          <a:xfrm>
            <a:off x="4324812" y="5585774"/>
            <a:ext cx="2760275" cy="16782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37" name="Shape 437"/>
        <p:cNvGrpSpPr/>
        <p:nvPr/>
      </p:nvGrpSpPr>
      <p:grpSpPr>
        <a:xfrm>
          <a:off x="0" y="0"/>
          <a:ext cx="0" cy="0"/>
          <a:chOff x="0" y="0"/>
          <a:chExt cx="0" cy="0"/>
        </a:xfrm>
      </p:grpSpPr>
      <p:sp>
        <p:nvSpPr>
          <p:cNvPr id="438" name="Google Shape;438;p3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 (Exemplar)</a:t>
            </a:r>
            <a:endParaRPr sz="1900">
              <a:solidFill>
                <a:schemeClr val="dk1"/>
              </a:solidFill>
              <a:latin typeface="Halant"/>
              <a:ea typeface="Halant"/>
              <a:cs typeface="Halant"/>
              <a:sym typeface="Halant"/>
            </a:endParaRPr>
          </a:p>
        </p:txBody>
      </p:sp>
      <p:pic>
        <p:nvPicPr>
          <p:cNvPr id="439" name="Google Shape;439;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40" name="Google Shape;440;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441" name="Google Shape;441;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442" name="Google Shape;442;p3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443" name="Google Shape;443;p36"/>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Explain how each stage of genocide occurred in the assigned genocide.</a:t>
            </a:r>
            <a:endParaRPr sz="1200">
              <a:solidFill>
                <a:schemeClr val="dk1"/>
              </a:solidFill>
              <a:latin typeface="Halant"/>
              <a:ea typeface="Halant"/>
              <a:cs typeface="Halant"/>
              <a:sym typeface="Halant"/>
            </a:endParaRPr>
          </a:p>
        </p:txBody>
      </p:sp>
      <p:sp>
        <p:nvSpPr>
          <p:cNvPr id="444" name="Google Shape;444;p3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445" name="Google Shape;445;p36"/>
          <p:cNvSpPr txBox="1"/>
          <p:nvPr/>
        </p:nvSpPr>
        <p:spPr>
          <a:xfrm>
            <a:off x="4730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Classification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    </a:t>
            </a:r>
            <a:r>
              <a:rPr b="1" lang="en" sz="900">
                <a:solidFill>
                  <a:srgbClr val="E95C3D"/>
                </a:solidFill>
                <a:latin typeface="Inter"/>
                <a:ea typeface="Inter"/>
                <a:cs typeface="Inter"/>
                <a:sym typeface="Inter"/>
              </a:rPr>
              <a:t>Christianity influenced Armenian culture and created a difference between them and the majority Islamic population of the Ottoman Empire. The government was focused on creating a homogenous population of Muslims and Turks.</a:t>
            </a:r>
            <a:endParaRPr b="1" sz="900">
              <a:solidFill>
                <a:srgbClr val="E95C3D"/>
              </a:solidFill>
              <a:latin typeface="Inter"/>
              <a:ea typeface="Inter"/>
              <a:cs typeface="Inter"/>
              <a:sym typeface="Inter"/>
            </a:endParaRPr>
          </a:p>
        </p:txBody>
      </p:sp>
      <p:grpSp>
        <p:nvGrpSpPr>
          <p:cNvPr id="446" name="Google Shape;446;p36"/>
          <p:cNvGrpSpPr/>
          <p:nvPr/>
        </p:nvGrpSpPr>
        <p:grpSpPr>
          <a:xfrm>
            <a:off x="132802" y="2039739"/>
            <a:ext cx="569563" cy="620245"/>
            <a:chOff x="188887" y="6136025"/>
            <a:chExt cx="623700" cy="671551"/>
          </a:xfrm>
        </p:grpSpPr>
        <p:grpSp>
          <p:nvGrpSpPr>
            <p:cNvPr id="447" name="Google Shape;447;p36"/>
            <p:cNvGrpSpPr/>
            <p:nvPr/>
          </p:nvGrpSpPr>
          <p:grpSpPr>
            <a:xfrm>
              <a:off x="188900" y="6136025"/>
              <a:ext cx="623661" cy="655198"/>
              <a:chOff x="0" y="-56030"/>
              <a:chExt cx="812800" cy="812800"/>
            </a:xfrm>
          </p:grpSpPr>
          <p:sp>
            <p:nvSpPr>
              <p:cNvPr id="448" name="Google Shape;448;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50" name="Google Shape;450;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451" name="Google Shape;451;p36"/>
          <p:cNvSpPr txBox="1"/>
          <p:nvPr/>
        </p:nvSpPr>
        <p:spPr>
          <a:xfrm>
            <a:off x="29876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Symbolization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Different cultural practices and clothing separated the Armenians from the Turkish Muslim majority.</a:t>
            </a:r>
            <a:endParaRPr b="1" sz="1200">
              <a:solidFill>
                <a:srgbClr val="E95C3D"/>
              </a:solidFill>
              <a:latin typeface="Inter"/>
              <a:ea typeface="Inter"/>
              <a:cs typeface="Inter"/>
              <a:sym typeface="Inter"/>
            </a:endParaRPr>
          </a:p>
        </p:txBody>
      </p:sp>
      <p:grpSp>
        <p:nvGrpSpPr>
          <p:cNvPr id="452" name="Google Shape;452;p36"/>
          <p:cNvGrpSpPr/>
          <p:nvPr/>
        </p:nvGrpSpPr>
        <p:grpSpPr>
          <a:xfrm>
            <a:off x="2647402" y="2039739"/>
            <a:ext cx="569563" cy="620245"/>
            <a:chOff x="188887" y="6136025"/>
            <a:chExt cx="623700" cy="671551"/>
          </a:xfrm>
        </p:grpSpPr>
        <p:grpSp>
          <p:nvGrpSpPr>
            <p:cNvPr id="453" name="Google Shape;453;p36"/>
            <p:cNvGrpSpPr/>
            <p:nvPr/>
          </p:nvGrpSpPr>
          <p:grpSpPr>
            <a:xfrm>
              <a:off x="188900" y="6136025"/>
              <a:ext cx="623661" cy="655198"/>
              <a:chOff x="0" y="-56030"/>
              <a:chExt cx="812800" cy="812800"/>
            </a:xfrm>
          </p:grpSpPr>
          <p:sp>
            <p:nvSpPr>
              <p:cNvPr id="454" name="Google Shape;454;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56" name="Google Shape;456;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457" name="Google Shape;457;p36"/>
          <p:cNvSpPr txBox="1"/>
          <p:nvPr/>
        </p:nvSpPr>
        <p:spPr>
          <a:xfrm>
            <a:off x="55022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Discrimination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    </a:t>
            </a:r>
            <a:r>
              <a:rPr b="1" lang="en" sz="1000">
                <a:solidFill>
                  <a:srgbClr val="E95C3D"/>
                </a:solidFill>
                <a:latin typeface="Inter"/>
                <a:ea typeface="Inter"/>
                <a:cs typeface="Inter"/>
                <a:sym typeface="Inter"/>
              </a:rPr>
              <a:t>Although they were allowed to practice Christianity, the Armenians had to pay an extra tax to do so. The government restricted rights to education, property ownership, and and participation in government.</a:t>
            </a:r>
            <a:endParaRPr b="1" sz="1000">
              <a:solidFill>
                <a:srgbClr val="E95C3D"/>
              </a:solidFill>
              <a:latin typeface="Inter"/>
              <a:ea typeface="Inter"/>
              <a:cs typeface="Inter"/>
              <a:sym typeface="Inter"/>
            </a:endParaRPr>
          </a:p>
        </p:txBody>
      </p:sp>
      <p:grpSp>
        <p:nvGrpSpPr>
          <p:cNvPr id="458" name="Google Shape;458;p36"/>
          <p:cNvGrpSpPr/>
          <p:nvPr/>
        </p:nvGrpSpPr>
        <p:grpSpPr>
          <a:xfrm>
            <a:off x="5162002" y="2039739"/>
            <a:ext cx="569563" cy="620245"/>
            <a:chOff x="188887" y="6136025"/>
            <a:chExt cx="623700" cy="671551"/>
          </a:xfrm>
        </p:grpSpPr>
        <p:grpSp>
          <p:nvGrpSpPr>
            <p:cNvPr id="459" name="Google Shape;459;p36"/>
            <p:cNvGrpSpPr/>
            <p:nvPr/>
          </p:nvGrpSpPr>
          <p:grpSpPr>
            <a:xfrm>
              <a:off x="188900" y="6136025"/>
              <a:ext cx="623661" cy="655198"/>
              <a:chOff x="0" y="-56030"/>
              <a:chExt cx="812800" cy="812800"/>
            </a:xfrm>
          </p:grpSpPr>
          <p:sp>
            <p:nvSpPr>
              <p:cNvPr id="460" name="Google Shape;460;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62" name="Google Shape;462;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463" name="Google Shape;463;p36"/>
          <p:cNvSpPr txBox="1"/>
          <p:nvPr/>
        </p:nvSpPr>
        <p:spPr>
          <a:xfrm>
            <a:off x="4730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Dehumanization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    </a:t>
            </a:r>
            <a:r>
              <a:rPr b="1" lang="en" sz="1100">
                <a:solidFill>
                  <a:srgbClr val="E95C3D"/>
                </a:solidFill>
                <a:latin typeface="Inter"/>
                <a:ea typeface="Inter"/>
                <a:cs typeface="Inter"/>
                <a:sym typeface="Inter"/>
              </a:rPr>
              <a:t>Armenians are made out to be enemies and a threat to the Turks because of their Christian ties to Russia during WWI, essentially making them dangerous enemies of the state.</a:t>
            </a:r>
            <a:endParaRPr b="1" sz="1100">
              <a:solidFill>
                <a:srgbClr val="E95C3D"/>
              </a:solidFill>
              <a:latin typeface="Inter"/>
              <a:ea typeface="Inter"/>
              <a:cs typeface="Inter"/>
              <a:sym typeface="Inter"/>
            </a:endParaRPr>
          </a:p>
        </p:txBody>
      </p:sp>
      <p:grpSp>
        <p:nvGrpSpPr>
          <p:cNvPr id="464" name="Google Shape;464;p36"/>
          <p:cNvGrpSpPr/>
          <p:nvPr/>
        </p:nvGrpSpPr>
        <p:grpSpPr>
          <a:xfrm>
            <a:off x="132802" y="3792339"/>
            <a:ext cx="569563" cy="620245"/>
            <a:chOff x="188887" y="6136025"/>
            <a:chExt cx="623700" cy="671551"/>
          </a:xfrm>
        </p:grpSpPr>
        <p:grpSp>
          <p:nvGrpSpPr>
            <p:cNvPr id="465" name="Google Shape;465;p36"/>
            <p:cNvGrpSpPr/>
            <p:nvPr/>
          </p:nvGrpSpPr>
          <p:grpSpPr>
            <a:xfrm>
              <a:off x="188900" y="6136025"/>
              <a:ext cx="623661" cy="655198"/>
              <a:chOff x="0" y="-56030"/>
              <a:chExt cx="812800" cy="812800"/>
            </a:xfrm>
          </p:grpSpPr>
          <p:sp>
            <p:nvSpPr>
              <p:cNvPr id="466" name="Google Shape;466;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68" name="Google Shape;468;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469" name="Google Shape;469;p36"/>
          <p:cNvSpPr txBox="1"/>
          <p:nvPr/>
        </p:nvSpPr>
        <p:spPr>
          <a:xfrm>
            <a:off x="29876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Organization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Government issues false statements that the Armenians in Zeytun are revolting, and that the military must punish the Armenians.</a:t>
            </a:r>
            <a:endParaRPr b="1" sz="1200">
              <a:solidFill>
                <a:srgbClr val="E95C3D"/>
              </a:solidFill>
              <a:latin typeface="Inter"/>
              <a:ea typeface="Inter"/>
              <a:cs typeface="Inter"/>
              <a:sym typeface="Inter"/>
            </a:endParaRPr>
          </a:p>
        </p:txBody>
      </p:sp>
      <p:grpSp>
        <p:nvGrpSpPr>
          <p:cNvPr id="470" name="Google Shape;470;p36"/>
          <p:cNvGrpSpPr/>
          <p:nvPr/>
        </p:nvGrpSpPr>
        <p:grpSpPr>
          <a:xfrm>
            <a:off x="2647402" y="3792339"/>
            <a:ext cx="569563" cy="620245"/>
            <a:chOff x="188887" y="6136025"/>
            <a:chExt cx="623700" cy="671551"/>
          </a:xfrm>
        </p:grpSpPr>
        <p:grpSp>
          <p:nvGrpSpPr>
            <p:cNvPr id="471" name="Google Shape;471;p36"/>
            <p:cNvGrpSpPr/>
            <p:nvPr/>
          </p:nvGrpSpPr>
          <p:grpSpPr>
            <a:xfrm>
              <a:off x="188900" y="6136025"/>
              <a:ext cx="623661" cy="655198"/>
              <a:chOff x="0" y="-56030"/>
              <a:chExt cx="812800" cy="812800"/>
            </a:xfrm>
          </p:grpSpPr>
          <p:sp>
            <p:nvSpPr>
              <p:cNvPr id="472" name="Google Shape;472;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74" name="Google Shape;474;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475" name="Google Shape;475;p36"/>
          <p:cNvSpPr txBox="1"/>
          <p:nvPr/>
        </p:nvSpPr>
        <p:spPr>
          <a:xfrm>
            <a:off x="55022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Polarization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     </a:t>
            </a:r>
            <a:r>
              <a:rPr b="1" lang="en" sz="800">
                <a:solidFill>
                  <a:srgbClr val="E95C3D"/>
                </a:solidFill>
                <a:latin typeface="Inter"/>
                <a:ea typeface="Inter"/>
                <a:cs typeface="Inter"/>
                <a:sym typeface="Inter"/>
              </a:rPr>
              <a:t>The concept of “Turkey for the Turks” is emphasized by the government, promoting a nationalist and ethnic agenda. Using WWI as the backdrop, the government painted the Armenians as traitors who were helping out the Russians, the Ottoman Empire’s enemy in WWI. The Armenians were therefore seen as an even bigger threat to the survival of the Ottoman Empire. </a:t>
            </a:r>
            <a:endParaRPr b="1" sz="800">
              <a:solidFill>
                <a:srgbClr val="E95C3D"/>
              </a:solidFill>
              <a:latin typeface="Inter"/>
              <a:ea typeface="Inter"/>
              <a:cs typeface="Inter"/>
              <a:sym typeface="Inter"/>
            </a:endParaRPr>
          </a:p>
        </p:txBody>
      </p:sp>
      <p:grpSp>
        <p:nvGrpSpPr>
          <p:cNvPr id="476" name="Google Shape;476;p36"/>
          <p:cNvGrpSpPr/>
          <p:nvPr/>
        </p:nvGrpSpPr>
        <p:grpSpPr>
          <a:xfrm>
            <a:off x="5162002" y="3792339"/>
            <a:ext cx="569563" cy="620245"/>
            <a:chOff x="188887" y="6136025"/>
            <a:chExt cx="623700" cy="671551"/>
          </a:xfrm>
        </p:grpSpPr>
        <p:grpSp>
          <p:nvGrpSpPr>
            <p:cNvPr id="477" name="Google Shape;477;p36"/>
            <p:cNvGrpSpPr/>
            <p:nvPr/>
          </p:nvGrpSpPr>
          <p:grpSpPr>
            <a:xfrm>
              <a:off x="188900" y="6136025"/>
              <a:ext cx="623661" cy="655198"/>
              <a:chOff x="0" y="-56030"/>
              <a:chExt cx="812800" cy="812800"/>
            </a:xfrm>
          </p:grpSpPr>
          <p:sp>
            <p:nvSpPr>
              <p:cNvPr id="478" name="Google Shape;478;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80" name="Google Shape;480;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481" name="Google Shape;481;p36"/>
          <p:cNvSpPr txBox="1"/>
          <p:nvPr/>
        </p:nvSpPr>
        <p:spPr>
          <a:xfrm>
            <a:off x="4730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Preparation</a:t>
            </a:r>
            <a:endParaRPr b="1"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900">
                <a:solidFill>
                  <a:srgbClr val="E95C3D"/>
                </a:solidFill>
                <a:latin typeface="Inter"/>
                <a:ea typeface="Inter"/>
                <a:cs typeface="Inter"/>
                <a:sym typeface="Inter"/>
              </a:rPr>
              <a:t>    </a:t>
            </a:r>
            <a:r>
              <a:rPr b="1" lang="en" sz="900">
                <a:solidFill>
                  <a:srgbClr val="E95C3D"/>
                </a:solidFill>
                <a:latin typeface="Inter"/>
                <a:ea typeface="Inter"/>
                <a:cs typeface="Inter"/>
                <a:sym typeface="Inter"/>
              </a:rPr>
              <a:t>The town of Zeitun is targeted by the Turkish government. The intellectuals and leaders of Zeitun  are rounded up and murdered. The Armenians living in Zeitun are deported or killed and the town destroyed. The methods used in this town were then implemented across the Ottoman Empire during the genocide.</a:t>
            </a:r>
            <a:endParaRPr b="1" sz="1300">
              <a:solidFill>
                <a:srgbClr val="E95C3D"/>
              </a:solidFill>
              <a:latin typeface="Inter"/>
              <a:ea typeface="Inter"/>
              <a:cs typeface="Inter"/>
              <a:sym typeface="Inter"/>
            </a:endParaRPr>
          </a:p>
        </p:txBody>
      </p:sp>
      <p:grpSp>
        <p:nvGrpSpPr>
          <p:cNvPr id="482" name="Google Shape;482;p36"/>
          <p:cNvGrpSpPr/>
          <p:nvPr/>
        </p:nvGrpSpPr>
        <p:grpSpPr>
          <a:xfrm>
            <a:off x="132802" y="5544939"/>
            <a:ext cx="569563" cy="620245"/>
            <a:chOff x="188887" y="6136025"/>
            <a:chExt cx="623700" cy="671551"/>
          </a:xfrm>
        </p:grpSpPr>
        <p:grpSp>
          <p:nvGrpSpPr>
            <p:cNvPr id="483" name="Google Shape;483;p36"/>
            <p:cNvGrpSpPr/>
            <p:nvPr/>
          </p:nvGrpSpPr>
          <p:grpSpPr>
            <a:xfrm>
              <a:off x="188900" y="6136025"/>
              <a:ext cx="623661" cy="655198"/>
              <a:chOff x="0" y="-56030"/>
              <a:chExt cx="812800" cy="812800"/>
            </a:xfrm>
          </p:grpSpPr>
          <p:sp>
            <p:nvSpPr>
              <p:cNvPr id="484" name="Google Shape;484;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86" name="Google Shape;486;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487" name="Google Shape;487;p36"/>
          <p:cNvSpPr txBox="1"/>
          <p:nvPr/>
        </p:nvSpPr>
        <p:spPr>
          <a:xfrm>
            <a:off x="29876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Persecution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    </a:t>
            </a:r>
            <a:r>
              <a:rPr b="1" lang="en" sz="1100">
                <a:solidFill>
                  <a:srgbClr val="E95C3D"/>
                </a:solidFill>
                <a:latin typeface="Inter"/>
                <a:ea typeface="Inter"/>
                <a:cs typeface="Inter"/>
                <a:sym typeface="Inter"/>
              </a:rPr>
              <a:t>Armenians are rounded up and deported en masse. They are either sent on long marches or on trains to the Syrian desert. </a:t>
            </a:r>
            <a:endParaRPr b="1" sz="1100">
              <a:solidFill>
                <a:srgbClr val="E95C3D"/>
              </a:solidFill>
              <a:latin typeface="Inter"/>
              <a:ea typeface="Inter"/>
              <a:cs typeface="Inter"/>
              <a:sym typeface="Inter"/>
            </a:endParaRPr>
          </a:p>
        </p:txBody>
      </p:sp>
      <p:grpSp>
        <p:nvGrpSpPr>
          <p:cNvPr id="488" name="Google Shape;488;p36"/>
          <p:cNvGrpSpPr/>
          <p:nvPr/>
        </p:nvGrpSpPr>
        <p:grpSpPr>
          <a:xfrm>
            <a:off x="2647402" y="5544939"/>
            <a:ext cx="569563" cy="620245"/>
            <a:chOff x="188887" y="6136025"/>
            <a:chExt cx="623700" cy="671551"/>
          </a:xfrm>
        </p:grpSpPr>
        <p:grpSp>
          <p:nvGrpSpPr>
            <p:cNvPr id="489" name="Google Shape;489;p36"/>
            <p:cNvGrpSpPr/>
            <p:nvPr/>
          </p:nvGrpSpPr>
          <p:grpSpPr>
            <a:xfrm>
              <a:off x="188900" y="6136025"/>
              <a:ext cx="623661" cy="655198"/>
              <a:chOff x="0" y="-56030"/>
              <a:chExt cx="812800" cy="812800"/>
            </a:xfrm>
          </p:grpSpPr>
          <p:sp>
            <p:nvSpPr>
              <p:cNvPr id="490" name="Google Shape;490;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92" name="Google Shape;492;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493" name="Google Shape;493;p36"/>
          <p:cNvSpPr txBox="1"/>
          <p:nvPr/>
        </p:nvSpPr>
        <p:spPr>
          <a:xfrm>
            <a:off x="55022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Extermination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      </a:t>
            </a:r>
            <a:r>
              <a:rPr b="1" lang="en" sz="800">
                <a:solidFill>
                  <a:srgbClr val="E95C3D"/>
                </a:solidFill>
                <a:latin typeface="Inter"/>
                <a:ea typeface="Inter"/>
                <a:cs typeface="Inter"/>
                <a:sym typeface="Inter"/>
              </a:rPr>
              <a:t>Intellectuals and leaders were systematically captured and killed. Mass deportations of Armenians to the Syrian desert were deadly; many perished on the long dangerous marches to the desert. For those who survived the transportation, they were placed in concentration camps and essentially left to die of disease, exposure to the harsh desert environment, and starvation.</a:t>
            </a:r>
            <a:endParaRPr b="1" sz="800">
              <a:solidFill>
                <a:srgbClr val="E95C3D"/>
              </a:solidFill>
              <a:latin typeface="Inter"/>
              <a:ea typeface="Inter"/>
              <a:cs typeface="Inter"/>
              <a:sym typeface="Inter"/>
            </a:endParaRPr>
          </a:p>
        </p:txBody>
      </p:sp>
      <p:grpSp>
        <p:nvGrpSpPr>
          <p:cNvPr id="494" name="Google Shape;494;p36"/>
          <p:cNvGrpSpPr/>
          <p:nvPr/>
        </p:nvGrpSpPr>
        <p:grpSpPr>
          <a:xfrm>
            <a:off x="5162002" y="5544939"/>
            <a:ext cx="569563" cy="620245"/>
            <a:chOff x="188887" y="6136025"/>
            <a:chExt cx="623700" cy="671551"/>
          </a:xfrm>
        </p:grpSpPr>
        <p:grpSp>
          <p:nvGrpSpPr>
            <p:cNvPr id="495" name="Google Shape;495;p36"/>
            <p:cNvGrpSpPr/>
            <p:nvPr/>
          </p:nvGrpSpPr>
          <p:grpSpPr>
            <a:xfrm>
              <a:off x="188900" y="6136025"/>
              <a:ext cx="623661" cy="655198"/>
              <a:chOff x="0" y="-56030"/>
              <a:chExt cx="812800" cy="812800"/>
            </a:xfrm>
          </p:grpSpPr>
          <p:sp>
            <p:nvSpPr>
              <p:cNvPr id="496" name="Google Shape;496;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98" name="Google Shape;498;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499" name="Google Shape;499;p36"/>
          <p:cNvSpPr txBox="1"/>
          <p:nvPr/>
        </p:nvSpPr>
        <p:spPr>
          <a:xfrm>
            <a:off x="473056" y="74375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Denial</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     </a:t>
            </a:r>
            <a:r>
              <a:rPr b="1" lang="en" sz="900">
                <a:solidFill>
                  <a:srgbClr val="E95C3D"/>
                </a:solidFill>
                <a:latin typeface="Inter"/>
                <a:ea typeface="Inter"/>
                <a:cs typeface="Inter"/>
                <a:sym typeface="Inter"/>
              </a:rPr>
              <a:t>The state of Turkey still denies the Armenian genocide. While they recognize that many Armenians perished, they claim it was not a genocide and not intentional. They also state that the events are embellished by the Armenians and others who support the Armenians’ claim of genocide.</a:t>
            </a:r>
            <a:endParaRPr b="1" sz="900">
              <a:solidFill>
                <a:srgbClr val="E95C3D"/>
              </a:solidFill>
              <a:latin typeface="Inter"/>
              <a:ea typeface="Inter"/>
              <a:cs typeface="Inter"/>
              <a:sym typeface="Inter"/>
            </a:endParaRPr>
          </a:p>
        </p:txBody>
      </p:sp>
      <p:grpSp>
        <p:nvGrpSpPr>
          <p:cNvPr id="500" name="Google Shape;500;p36"/>
          <p:cNvGrpSpPr/>
          <p:nvPr/>
        </p:nvGrpSpPr>
        <p:grpSpPr>
          <a:xfrm>
            <a:off x="132802" y="7297539"/>
            <a:ext cx="569563" cy="620245"/>
            <a:chOff x="188887" y="6136025"/>
            <a:chExt cx="623700" cy="671551"/>
          </a:xfrm>
        </p:grpSpPr>
        <p:grpSp>
          <p:nvGrpSpPr>
            <p:cNvPr id="501" name="Google Shape;501;p36"/>
            <p:cNvGrpSpPr/>
            <p:nvPr/>
          </p:nvGrpSpPr>
          <p:grpSpPr>
            <a:xfrm>
              <a:off x="188900" y="6136025"/>
              <a:ext cx="623661" cy="655198"/>
              <a:chOff x="0" y="-56030"/>
              <a:chExt cx="812800" cy="812800"/>
            </a:xfrm>
          </p:grpSpPr>
          <p:sp>
            <p:nvSpPr>
              <p:cNvPr id="502" name="Google Shape;502;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04" name="Google Shape;504;p3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
        <p:nvSpPr>
          <p:cNvPr id="505" name="Google Shape;505;p36"/>
          <p:cNvSpPr txBox="1"/>
          <p:nvPr/>
        </p:nvSpPr>
        <p:spPr>
          <a:xfrm>
            <a:off x="2584450" y="1339850"/>
            <a:ext cx="2428800" cy="65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Genocide</a:t>
            </a:r>
            <a:endParaRPr sz="1200">
              <a:solidFill>
                <a:schemeClr val="dk2"/>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Armenian</a:t>
            </a:r>
            <a:endParaRPr b="1">
              <a:solidFill>
                <a:srgbClr val="E95C3D"/>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09" name="Shape 509"/>
        <p:cNvGrpSpPr/>
        <p:nvPr/>
      </p:nvGrpSpPr>
      <p:grpSpPr>
        <a:xfrm>
          <a:off x="0" y="0"/>
          <a:ext cx="0" cy="0"/>
          <a:chOff x="0" y="0"/>
          <a:chExt cx="0" cy="0"/>
        </a:xfrm>
      </p:grpSpPr>
      <p:sp>
        <p:nvSpPr>
          <p:cNvPr id="510" name="Google Shape;510;p3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 (Exemplar)</a:t>
            </a:r>
            <a:endParaRPr sz="1900">
              <a:solidFill>
                <a:schemeClr val="dk1"/>
              </a:solidFill>
              <a:latin typeface="Halant"/>
              <a:ea typeface="Halant"/>
              <a:cs typeface="Halant"/>
              <a:sym typeface="Halant"/>
            </a:endParaRPr>
          </a:p>
        </p:txBody>
      </p:sp>
      <p:pic>
        <p:nvPicPr>
          <p:cNvPr id="511" name="Google Shape;511;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12" name="Google Shape;512;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13" name="Google Shape;513;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14" name="Google Shape;514;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15" name="Google Shape;515;p37"/>
          <p:cNvSpPr txBox="1"/>
          <p:nvPr/>
        </p:nvSpPr>
        <p:spPr>
          <a:xfrm>
            <a:off x="594300" y="655288"/>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fill out the graphic organizer. </a:t>
            </a:r>
            <a:endParaRPr sz="1200">
              <a:solidFill>
                <a:schemeClr val="dk1"/>
              </a:solidFill>
              <a:latin typeface="Halant"/>
              <a:ea typeface="Halant"/>
              <a:cs typeface="Halant"/>
              <a:sym typeface="Halant"/>
            </a:endParaRPr>
          </a:p>
        </p:txBody>
      </p:sp>
      <p:sp>
        <p:nvSpPr>
          <p:cNvPr id="516" name="Google Shape;516;p3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517" name="Google Shape;517;p37"/>
          <p:cNvSpPr txBox="1"/>
          <p:nvPr/>
        </p:nvSpPr>
        <p:spPr>
          <a:xfrm>
            <a:off x="594300" y="21635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Causes</a:t>
            </a:r>
            <a:endParaRPr sz="1200">
              <a:solidFill>
                <a:schemeClr val="dk2"/>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Stalin consolidated power of the USSR</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Ukraine represented a threat to the USSR as it wanted independence</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Five-Year Plans implemented collectivization of agriculture → gave USSR direct control of grain production of Ukraine and profits were used to fuel industrialization</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Most of rural Ukraine was comprised of small independent and subsistence farmers who opposed collectivization </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Those who resisted the process became enemies of the State</a:t>
            </a:r>
            <a:endParaRPr b="1" sz="900">
              <a:solidFill>
                <a:srgbClr val="E95C3D"/>
              </a:solidFill>
              <a:latin typeface="Inter"/>
              <a:ea typeface="Inter"/>
              <a:cs typeface="Inter"/>
              <a:sym typeface="Inter"/>
            </a:endParaRPr>
          </a:p>
          <a:p>
            <a:pPr indent="0" lvl="0" marL="0" rtl="0" algn="l">
              <a:spcBef>
                <a:spcPts val="0"/>
              </a:spcBef>
              <a:spcAft>
                <a:spcPts val="0"/>
              </a:spcAft>
              <a:buNone/>
            </a:pPr>
            <a:r>
              <a:t/>
            </a:r>
            <a:endParaRPr b="1" sz="900">
              <a:solidFill>
                <a:srgbClr val="E95C3D"/>
              </a:solidFill>
              <a:latin typeface="Inter"/>
              <a:ea typeface="Inter"/>
              <a:cs typeface="Inter"/>
              <a:sym typeface="Inter"/>
            </a:endParaRPr>
          </a:p>
        </p:txBody>
      </p:sp>
      <p:sp>
        <p:nvSpPr>
          <p:cNvPr id="518" name="Google Shape;518;p37"/>
          <p:cNvSpPr txBox="1"/>
          <p:nvPr/>
        </p:nvSpPr>
        <p:spPr>
          <a:xfrm>
            <a:off x="4527300" y="21521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Effects</a:t>
            </a:r>
            <a:endParaRPr sz="1200">
              <a:solidFill>
                <a:schemeClr val="dk2"/>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Approximately 13% of Ukraine’s population perished during Holodomor, with percentages varying by region (millions died)</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Ukrainians felt more pressure to become part of the “Soviet identity” and lost parts of their culture</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Discourse about Holodomor was prohibited in Soviet Ukraine, and it was not part of public knowledge and discussion until Ukraine’s independence following the fall of the Soviet Union</a:t>
            </a:r>
            <a:endParaRPr b="1" sz="1000">
              <a:solidFill>
                <a:srgbClr val="E95C3D"/>
              </a:solidFill>
              <a:latin typeface="Inter"/>
              <a:ea typeface="Inter"/>
              <a:cs typeface="Inter"/>
              <a:sym typeface="Inter"/>
            </a:endParaRPr>
          </a:p>
        </p:txBody>
      </p:sp>
      <p:cxnSp>
        <p:nvCxnSpPr>
          <p:cNvPr id="519" name="Google Shape;519;p37"/>
          <p:cNvCxnSpPr>
            <a:stCxn id="517" idx="3"/>
            <a:endCxn id="518" idx="1"/>
          </p:cNvCxnSpPr>
          <p:nvPr/>
        </p:nvCxnSpPr>
        <p:spPr>
          <a:xfrm flipH="1" rot="10800000">
            <a:off x="3245100" y="3473475"/>
            <a:ext cx="1282200" cy="11400"/>
          </a:xfrm>
          <a:prstGeom prst="straightConnector1">
            <a:avLst/>
          </a:prstGeom>
          <a:noFill/>
          <a:ln cap="flat" cmpd="sng" w="28575">
            <a:solidFill>
              <a:schemeClr val="dk2"/>
            </a:solidFill>
            <a:prstDash val="solid"/>
            <a:round/>
            <a:headEnd len="med" w="med" type="none"/>
            <a:tailEnd len="med" w="med" type="triangle"/>
          </a:ln>
        </p:spPr>
      </p:cxnSp>
      <p:sp>
        <p:nvSpPr>
          <p:cNvPr id="520" name="Google Shape;520;p37"/>
          <p:cNvSpPr txBox="1"/>
          <p:nvPr/>
        </p:nvSpPr>
        <p:spPr>
          <a:xfrm>
            <a:off x="594350" y="5136850"/>
            <a:ext cx="3406200" cy="3891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2"/>
                </a:solidFill>
                <a:latin typeface="Inter"/>
                <a:ea typeface="Inter"/>
                <a:cs typeface="Inter"/>
                <a:sym typeface="Inter"/>
              </a:rPr>
              <a:t>Summary</a:t>
            </a:r>
            <a:endParaRPr sz="1000">
              <a:solidFill>
                <a:schemeClr val="dk2"/>
              </a:solidFill>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During the collectivization process of Stalin’s Five-Year Plans, the Ukraine was targeted by impossibly high quotas of grain to suppress the nationalism and pushback to collectivization by Ukrainian peasants who were referred to as kulaks. Since their grain had to go to the government, many families faced starvation, and attempted to find food in other regions or cities. The Soviet government put in place military restrictions to confine Ukrainians from travelling without permission. Villages who did not meet their quotas, which were intentionally difficult, were blacklisted and encircled by troops who cut the villagers off from the outside world. They made it impossible for the Ukrainians in those villages to leave or get access to supplies. The desperation of these people to survive meant that they resorted to eating acorns, grass, and even pets; some resorted to cannibalism. While this mass starvation occurred, the Soviet government collected millions of tons of grain from the Ukraine- enough to feed about 10 million people according to records from January 1933. Instead of reallocating these resources to help prevent mass starvation, the Soviets sold this grain to make money to boost their industrialization and denied help from outside the Soviet Union that could have saved millions of Ukrainians. The Holodomor was a man-made famine that targeted the Ukrainian population.</a:t>
            </a:r>
            <a:endParaRPr b="1" sz="900">
              <a:solidFill>
                <a:srgbClr val="E95C3D"/>
              </a:solidFill>
              <a:latin typeface="Inter"/>
              <a:ea typeface="Inter"/>
              <a:cs typeface="Inter"/>
              <a:sym typeface="Inter"/>
            </a:endParaRPr>
          </a:p>
        </p:txBody>
      </p:sp>
      <p:sp>
        <p:nvSpPr>
          <p:cNvPr id="521" name="Google Shape;521;p37"/>
          <p:cNvSpPr txBox="1"/>
          <p:nvPr/>
        </p:nvSpPr>
        <p:spPr>
          <a:xfrm>
            <a:off x="4231800" y="4959250"/>
            <a:ext cx="2946300" cy="2775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Image </a:t>
            </a:r>
            <a:endParaRPr sz="1200">
              <a:solidFill>
                <a:schemeClr val="dk2"/>
              </a:solidFill>
              <a:latin typeface="Inter"/>
              <a:ea typeface="Inter"/>
              <a:cs typeface="Inter"/>
              <a:sym typeface="Inter"/>
            </a:endParaRPr>
          </a:p>
        </p:txBody>
      </p:sp>
      <p:sp>
        <p:nvSpPr>
          <p:cNvPr id="522" name="Google Shape;522;p37"/>
          <p:cNvSpPr txBox="1"/>
          <p:nvPr/>
        </p:nvSpPr>
        <p:spPr>
          <a:xfrm>
            <a:off x="2584450" y="1339850"/>
            <a:ext cx="2428800" cy="65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Genocide</a:t>
            </a:r>
            <a:endParaRPr sz="1200">
              <a:solidFill>
                <a:schemeClr val="dk2"/>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Holodomor</a:t>
            </a:r>
            <a:endParaRPr sz="1200">
              <a:solidFill>
                <a:schemeClr val="dk2"/>
              </a:solidFill>
              <a:latin typeface="Inter"/>
              <a:ea typeface="Inter"/>
              <a:cs typeface="Inter"/>
              <a:sym typeface="Inter"/>
            </a:endParaRPr>
          </a:p>
        </p:txBody>
      </p:sp>
      <p:sp>
        <p:nvSpPr>
          <p:cNvPr id="523" name="Google Shape;523;p37"/>
          <p:cNvSpPr txBox="1"/>
          <p:nvPr/>
        </p:nvSpPr>
        <p:spPr>
          <a:xfrm>
            <a:off x="4231800" y="7899575"/>
            <a:ext cx="2946300" cy="1588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Sources</a:t>
            </a:r>
            <a:endParaRPr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rgbClr val="E95C3D"/>
                </a:solidFill>
                <a:highlight>
                  <a:srgbClr val="F8F9FA"/>
                </a:highlight>
                <a:latin typeface="Inter"/>
                <a:ea typeface="Inter"/>
                <a:cs typeface="Inter"/>
                <a:sym typeface="Inter"/>
              </a:rPr>
              <a:t>Zofia Nalepińska-Bojczuk, “Famine in Ukraine,” 1935. Public Domain.</a:t>
            </a:r>
            <a:endParaRPr b="1">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ctr">
              <a:spcBef>
                <a:spcPts val="0"/>
              </a:spcBef>
              <a:spcAft>
                <a:spcPts val="0"/>
              </a:spcAft>
              <a:buNone/>
            </a:pPr>
            <a:r>
              <a:t/>
            </a:r>
            <a:endParaRPr sz="1200">
              <a:solidFill>
                <a:schemeClr val="dk2"/>
              </a:solidFill>
              <a:latin typeface="Inter"/>
              <a:ea typeface="Inter"/>
              <a:cs typeface="Inter"/>
              <a:sym typeface="Inter"/>
            </a:endParaRPr>
          </a:p>
        </p:txBody>
      </p:sp>
      <p:pic>
        <p:nvPicPr>
          <p:cNvPr id="524" name="Google Shape;524;p37"/>
          <p:cNvPicPr preferRelativeResize="0"/>
          <p:nvPr/>
        </p:nvPicPr>
        <p:blipFill>
          <a:blip r:embed="rId5">
            <a:alphaModFix/>
          </a:blip>
          <a:stretch>
            <a:fillRect/>
          </a:stretch>
        </p:blipFill>
        <p:spPr>
          <a:xfrm>
            <a:off x="4921062" y="5256867"/>
            <a:ext cx="1567775" cy="242348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28" name="Shape 528"/>
        <p:cNvGrpSpPr/>
        <p:nvPr/>
      </p:nvGrpSpPr>
      <p:grpSpPr>
        <a:xfrm>
          <a:off x="0" y="0"/>
          <a:ext cx="0" cy="0"/>
          <a:chOff x="0" y="0"/>
          <a:chExt cx="0" cy="0"/>
        </a:xfrm>
      </p:grpSpPr>
      <p:sp>
        <p:nvSpPr>
          <p:cNvPr id="529" name="Google Shape;529;p3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 (Exemplar)</a:t>
            </a:r>
            <a:endParaRPr sz="1900">
              <a:solidFill>
                <a:schemeClr val="dk1"/>
              </a:solidFill>
              <a:latin typeface="Halant"/>
              <a:ea typeface="Halant"/>
              <a:cs typeface="Halant"/>
              <a:sym typeface="Halant"/>
            </a:endParaRPr>
          </a:p>
        </p:txBody>
      </p:sp>
      <p:pic>
        <p:nvPicPr>
          <p:cNvPr id="530" name="Google Shape;530;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31" name="Google Shape;531;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32" name="Google Shape;532;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33" name="Google Shape;533;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34" name="Google Shape;534;p38"/>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Explain how each stage of genocide occurred in the assigned genocide.</a:t>
            </a:r>
            <a:endParaRPr sz="1200">
              <a:solidFill>
                <a:schemeClr val="dk1"/>
              </a:solidFill>
              <a:latin typeface="Halant"/>
              <a:ea typeface="Halant"/>
              <a:cs typeface="Halant"/>
              <a:sym typeface="Halant"/>
            </a:endParaRPr>
          </a:p>
        </p:txBody>
      </p:sp>
      <p:sp>
        <p:nvSpPr>
          <p:cNvPr id="535" name="Google Shape;535;p3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536" name="Google Shape;536;p38"/>
          <p:cNvSpPr txBox="1"/>
          <p:nvPr/>
        </p:nvSpPr>
        <p:spPr>
          <a:xfrm>
            <a:off x="4730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Classification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    </a:t>
            </a:r>
            <a:r>
              <a:rPr b="1" lang="en" sz="1100">
                <a:solidFill>
                  <a:srgbClr val="E95C3D"/>
                </a:solidFill>
                <a:latin typeface="Inter"/>
                <a:ea typeface="Inter"/>
                <a:cs typeface="Inter"/>
                <a:sym typeface="Inter"/>
              </a:rPr>
              <a:t>Stalin focused on the “us vs. them” of those in favor of collectivization vs., those who opposed it, namely targeting Ukrainians as they had their own agenda.</a:t>
            </a:r>
            <a:endParaRPr b="1" sz="1100">
              <a:solidFill>
                <a:srgbClr val="E95C3D"/>
              </a:solidFill>
              <a:latin typeface="Inter"/>
              <a:ea typeface="Inter"/>
              <a:cs typeface="Inter"/>
              <a:sym typeface="Inter"/>
            </a:endParaRPr>
          </a:p>
        </p:txBody>
      </p:sp>
      <p:grpSp>
        <p:nvGrpSpPr>
          <p:cNvPr id="537" name="Google Shape;537;p38"/>
          <p:cNvGrpSpPr/>
          <p:nvPr/>
        </p:nvGrpSpPr>
        <p:grpSpPr>
          <a:xfrm>
            <a:off x="132802" y="2039739"/>
            <a:ext cx="569563" cy="620245"/>
            <a:chOff x="188887" y="6136025"/>
            <a:chExt cx="623700" cy="671551"/>
          </a:xfrm>
        </p:grpSpPr>
        <p:grpSp>
          <p:nvGrpSpPr>
            <p:cNvPr id="538" name="Google Shape;538;p38"/>
            <p:cNvGrpSpPr/>
            <p:nvPr/>
          </p:nvGrpSpPr>
          <p:grpSpPr>
            <a:xfrm>
              <a:off x="188900" y="6136025"/>
              <a:ext cx="623661" cy="655198"/>
              <a:chOff x="0" y="-56030"/>
              <a:chExt cx="812800" cy="812800"/>
            </a:xfrm>
          </p:grpSpPr>
          <p:sp>
            <p:nvSpPr>
              <p:cNvPr id="539" name="Google Shape;539;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41" name="Google Shape;541;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542" name="Google Shape;542;p38"/>
          <p:cNvSpPr txBox="1"/>
          <p:nvPr/>
        </p:nvSpPr>
        <p:spPr>
          <a:xfrm>
            <a:off x="29876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Symbolization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    </a:t>
            </a:r>
            <a:r>
              <a:rPr b="1" lang="en" sz="1100">
                <a:solidFill>
                  <a:srgbClr val="E95C3D"/>
                </a:solidFill>
                <a:latin typeface="Inter"/>
                <a:ea typeface="Inter"/>
                <a:cs typeface="Inter"/>
                <a:sym typeface="Inter"/>
              </a:rPr>
              <a:t>Wealthy independent farmers were called “kulaks.” Inventories of farms were filed by examination commissions to find undercover capitalist “spies.”</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p:txBody>
      </p:sp>
      <p:grpSp>
        <p:nvGrpSpPr>
          <p:cNvPr id="543" name="Google Shape;543;p38"/>
          <p:cNvGrpSpPr/>
          <p:nvPr/>
        </p:nvGrpSpPr>
        <p:grpSpPr>
          <a:xfrm>
            <a:off x="2647402" y="2039739"/>
            <a:ext cx="569563" cy="620245"/>
            <a:chOff x="188887" y="6136025"/>
            <a:chExt cx="623700" cy="671551"/>
          </a:xfrm>
        </p:grpSpPr>
        <p:grpSp>
          <p:nvGrpSpPr>
            <p:cNvPr id="544" name="Google Shape;544;p38"/>
            <p:cNvGrpSpPr/>
            <p:nvPr/>
          </p:nvGrpSpPr>
          <p:grpSpPr>
            <a:xfrm>
              <a:off x="188900" y="6136025"/>
              <a:ext cx="623661" cy="655198"/>
              <a:chOff x="0" y="-56030"/>
              <a:chExt cx="812800" cy="812800"/>
            </a:xfrm>
          </p:grpSpPr>
          <p:sp>
            <p:nvSpPr>
              <p:cNvPr id="545" name="Google Shape;545;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47" name="Google Shape;547;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548" name="Google Shape;548;p38"/>
          <p:cNvSpPr txBox="1"/>
          <p:nvPr/>
        </p:nvSpPr>
        <p:spPr>
          <a:xfrm>
            <a:off x="55022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Discrimination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    </a:t>
            </a:r>
            <a:r>
              <a:rPr b="1" lang="en" sz="1100">
                <a:solidFill>
                  <a:srgbClr val="E95C3D"/>
                </a:solidFill>
                <a:latin typeface="Inter"/>
                <a:ea typeface="Inter"/>
                <a:cs typeface="Inter"/>
                <a:sym typeface="Inter"/>
              </a:rPr>
              <a:t>The secret police and militias took the homes and land of the “kulaks” as well as their personal belongings as a way to show the punishments for those who opposed collectivization. </a:t>
            </a:r>
            <a:endParaRPr b="1" sz="1100">
              <a:solidFill>
                <a:srgbClr val="E95C3D"/>
              </a:solidFill>
              <a:latin typeface="Inter"/>
              <a:ea typeface="Inter"/>
              <a:cs typeface="Inter"/>
              <a:sym typeface="Inter"/>
            </a:endParaRPr>
          </a:p>
        </p:txBody>
      </p:sp>
      <p:grpSp>
        <p:nvGrpSpPr>
          <p:cNvPr id="549" name="Google Shape;549;p38"/>
          <p:cNvGrpSpPr/>
          <p:nvPr/>
        </p:nvGrpSpPr>
        <p:grpSpPr>
          <a:xfrm>
            <a:off x="5162002" y="2039739"/>
            <a:ext cx="569563" cy="620245"/>
            <a:chOff x="188887" y="6136025"/>
            <a:chExt cx="623700" cy="671551"/>
          </a:xfrm>
        </p:grpSpPr>
        <p:grpSp>
          <p:nvGrpSpPr>
            <p:cNvPr id="550" name="Google Shape;550;p38"/>
            <p:cNvGrpSpPr/>
            <p:nvPr/>
          </p:nvGrpSpPr>
          <p:grpSpPr>
            <a:xfrm>
              <a:off x="188900" y="6136025"/>
              <a:ext cx="623661" cy="655198"/>
              <a:chOff x="0" y="-56030"/>
              <a:chExt cx="812800" cy="812800"/>
            </a:xfrm>
          </p:grpSpPr>
          <p:sp>
            <p:nvSpPr>
              <p:cNvPr id="551" name="Google Shape;551;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53" name="Google Shape;553;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554" name="Google Shape;554;p38"/>
          <p:cNvSpPr txBox="1"/>
          <p:nvPr/>
        </p:nvSpPr>
        <p:spPr>
          <a:xfrm>
            <a:off x="4730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Dehumanization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    </a:t>
            </a:r>
            <a:r>
              <a:rPr b="1" lang="en" sz="1100">
                <a:solidFill>
                  <a:srgbClr val="E95C3D"/>
                </a:solidFill>
                <a:latin typeface="Inter"/>
                <a:ea typeface="Inter"/>
                <a:cs typeface="Inter"/>
                <a:sym typeface="Inter"/>
              </a:rPr>
              <a:t>Starting with Lenin, “kulaks” were described as inhuman things such as vampires and leeches. The government portrayed them as subhuman spies and pests.</a:t>
            </a:r>
            <a:endParaRPr b="1" sz="1100">
              <a:solidFill>
                <a:srgbClr val="E95C3D"/>
              </a:solidFill>
              <a:latin typeface="Inter"/>
              <a:ea typeface="Inter"/>
              <a:cs typeface="Inter"/>
              <a:sym typeface="Inter"/>
            </a:endParaRPr>
          </a:p>
        </p:txBody>
      </p:sp>
      <p:grpSp>
        <p:nvGrpSpPr>
          <p:cNvPr id="555" name="Google Shape;555;p38"/>
          <p:cNvGrpSpPr/>
          <p:nvPr/>
        </p:nvGrpSpPr>
        <p:grpSpPr>
          <a:xfrm>
            <a:off x="132802" y="3792339"/>
            <a:ext cx="569563" cy="620245"/>
            <a:chOff x="188887" y="6136025"/>
            <a:chExt cx="623700" cy="671551"/>
          </a:xfrm>
        </p:grpSpPr>
        <p:grpSp>
          <p:nvGrpSpPr>
            <p:cNvPr id="556" name="Google Shape;556;p38"/>
            <p:cNvGrpSpPr/>
            <p:nvPr/>
          </p:nvGrpSpPr>
          <p:grpSpPr>
            <a:xfrm>
              <a:off x="188900" y="6136025"/>
              <a:ext cx="623661" cy="655198"/>
              <a:chOff x="0" y="-56030"/>
              <a:chExt cx="812800" cy="812800"/>
            </a:xfrm>
          </p:grpSpPr>
          <p:sp>
            <p:nvSpPr>
              <p:cNvPr id="557" name="Google Shape;557;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59" name="Google Shape;559;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560" name="Google Shape;560;p38"/>
          <p:cNvSpPr txBox="1"/>
          <p:nvPr/>
        </p:nvSpPr>
        <p:spPr>
          <a:xfrm>
            <a:off x="29876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Organization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     </a:t>
            </a:r>
            <a:r>
              <a:rPr b="1" lang="en" sz="800">
                <a:solidFill>
                  <a:srgbClr val="E95C3D"/>
                </a:solidFill>
                <a:latin typeface="Inter"/>
                <a:ea typeface="Inter"/>
                <a:cs typeface="Inter"/>
                <a:sym typeface="Inter"/>
              </a:rPr>
              <a:t>In 1930 the “dekulakization” process was formalized. The first policy took away the mobility rights of the kulaks and prohibited them from selling property. Then, the “kulak activ” was targeted and more than 50,000 families were forcefully deported. FInally, “non-hostile kulaks” lost their properties and they were resettled into concentration settlement sites. </a:t>
            </a:r>
            <a:endParaRPr b="1" sz="800">
              <a:solidFill>
                <a:srgbClr val="E95C3D"/>
              </a:solidFill>
              <a:latin typeface="Inter"/>
              <a:ea typeface="Inter"/>
              <a:cs typeface="Inter"/>
              <a:sym typeface="Inter"/>
            </a:endParaRPr>
          </a:p>
        </p:txBody>
      </p:sp>
      <p:grpSp>
        <p:nvGrpSpPr>
          <p:cNvPr id="561" name="Google Shape;561;p38"/>
          <p:cNvGrpSpPr/>
          <p:nvPr/>
        </p:nvGrpSpPr>
        <p:grpSpPr>
          <a:xfrm>
            <a:off x="2647402" y="3792339"/>
            <a:ext cx="569563" cy="620245"/>
            <a:chOff x="188887" y="6136025"/>
            <a:chExt cx="623700" cy="671551"/>
          </a:xfrm>
        </p:grpSpPr>
        <p:grpSp>
          <p:nvGrpSpPr>
            <p:cNvPr id="562" name="Google Shape;562;p38"/>
            <p:cNvGrpSpPr/>
            <p:nvPr/>
          </p:nvGrpSpPr>
          <p:grpSpPr>
            <a:xfrm>
              <a:off x="188900" y="6136025"/>
              <a:ext cx="623661" cy="655198"/>
              <a:chOff x="0" y="-56030"/>
              <a:chExt cx="812800" cy="812800"/>
            </a:xfrm>
          </p:grpSpPr>
          <p:sp>
            <p:nvSpPr>
              <p:cNvPr id="563" name="Google Shape;563;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65" name="Google Shape;565;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566" name="Google Shape;566;p38"/>
          <p:cNvSpPr txBox="1"/>
          <p:nvPr/>
        </p:nvSpPr>
        <p:spPr>
          <a:xfrm>
            <a:off x="55022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Polarization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     </a:t>
            </a:r>
            <a:r>
              <a:rPr b="1" lang="en" sz="800">
                <a:solidFill>
                  <a:srgbClr val="E95C3D"/>
                </a:solidFill>
                <a:latin typeface="Inter"/>
                <a:ea typeface="Inter"/>
                <a:cs typeface="Inter"/>
                <a:sym typeface="Inter"/>
              </a:rPr>
              <a:t>The grain produced in Ukraine was exported to European countries and sold for inexpensive prices to western markets. The profits that the USSR gained were channeled directly into Stalin’s Five Year Plan to further solidify the success of the communist ideology. Local activists known as “brigades” formed in Ukrainian villages to search for hidden food in homes and penalize anyone found guilty.</a:t>
            </a:r>
            <a:endParaRPr b="1" sz="800">
              <a:solidFill>
                <a:srgbClr val="E95C3D"/>
              </a:solidFill>
              <a:latin typeface="Inter"/>
              <a:ea typeface="Inter"/>
              <a:cs typeface="Inter"/>
              <a:sym typeface="Inter"/>
            </a:endParaRPr>
          </a:p>
        </p:txBody>
      </p:sp>
      <p:grpSp>
        <p:nvGrpSpPr>
          <p:cNvPr id="567" name="Google Shape;567;p38"/>
          <p:cNvGrpSpPr/>
          <p:nvPr/>
        </p:nvGrpSpPr>
        <p:grpSpPr>
          <a:xfrm>
            <a:off x="5162002" y="3792339"/>
            <a:ext cx="569563" cy="620245"/>
            <a:chOff x="188887" y="6136025"/>
            <a:chExt cx="623700" cy="671551"/>
          </a:xfrm>
        </p:grpSpPr>
        <p:grpSp>
          <p:nvGrpSpPr>
            <p:cNvPr id="568" name="Google Shape;568;p38"/>
            <p:cNvGrpSpPr/>
            <p:nvPr/>
          </p:nvGrpSpPr>
          <p:grpSpPr>
            <a:xfrm>
              <a:off x="188900" y="6136025"/>
              <a:ext cx="623661" cy="655198"/>
              <a:chOff x="0" y="-56030"/>
              <a:chExt cx="812800" cy="812800"/>
            </a:xfrm>
          </p:grpSpPr>
          <p:sp>
            <p:nvSpPr>
              <p:cNvPr id="569" name="Google Shape;569;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71" name="Google Shape;571;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572" name="Google Shape;572;p38"/>
          <p:cNvSpPr txBox="1"/>
          <p:nvPr/>
        </p:nvSpPr>
        <p:spPr>
          <a:xfrm>
            <a:off x="4730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Preparation</a:t>
            </a:r>
            <a:endParaRPr b="1"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     </a:t>
            </a:r>
            <a:r>
              <a:rPr b="1" lang="en" sz="800">
                <a:solidFill>
                  <a:srgbClr val="E95C3D"/>
                </a:solidFill>
                <a:latin typeface="Inter"/>
                <a:ea typeface="Inter"/>
                <a:cs typeface="Inter"/>
                <a:sym typeface="Inter"/>
              </a:rPr>
              <a:t>Quotas for Ukrainian production were implemented that were intentionally too high for any family to ever meet. As a result, starvation began to grow. Villages were put on blacklists if they did not make their quotas, and military troops blockaded the villages so that they could not receive any supplies.</a:t>
            </a:r>
            <a:endParaRPr b="1" sz="1200">
              <a:solidFill>
                <a:srgbClr val="E95C3D"/>
              </a:solidFill>
              <a:latin typeface="Inter"/>
              <a:ea typeface="Inter"/>
              <a:cs typeface="Inter"/>
              <a:sym typeface="Inter"/>
            </a:endParaRPr>
          </a:p>
        </p:txBody>
      </p:sp>
      <p:grpSp>
        <p:nvGrpSpPr>
          <p:cNvPr id="573" name="Google Shape;573;p38"/>
          <p:cNvGrpSpPr/>
          <p:nvPr/>
        </p:nvGrpSpPr>
        <p:grpSpPr>
          <a:xfrm>
            <a:off x="132802" y="5544939"/>
            <a:ext cx="569563" cy="620245"/>
            <a:chOff x="188887" y="6136025"/>
            <a:chExt cx="623700" cy="671551"/>
          </a:xfrm>
        </p:grpSpPr>
        <p:grpSp>
          <p:nvGrpSpPr>
            <p:cNvPr id="574" name="Google Shape;574;p38"/>
            <p:cNvGrpSpPr/>
            <p:nvPr/>
          </p:nvGrpSpPr>
          <p:grpSpPr>
            <a:xfrm>
              <a:off x="188900" y="6136025"/>
              <a:ext cx="623661" cy="655198"/>
              <a:chOff x="0" y="-56030"/>
              <a:chExt cx="812800" cy="812800"/>
            </a:xfrm>
          </p:grpSpPr>
          <p:sp>
            <p:nvSpPr>
              <p:cNvPr id="575" name="Google Shape;575;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77" name="Google Shape;577;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578" name="Google Shape;578;p38"/>
          <p:cNvSpPr txBox="1"/>
          <p:nvPr/>
        </p:nvSpPr>
        <p:spPr>
          <a:xfrm>
            <a:off x="29876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Persecution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     </a:t>
            </a:r>
            <a:r>
              <a:rPr b="1" lang="en" sz="1000">
                <a:solidFill>
                  <a:srgbClr val="E95C3D"/>
                </a:solidFill>
                <a:latin typeface="Inter"/>
                <a:ea typeface="Inter"/>
                <a:cs typeface="Inter"/>
                <a:sym typeface="Inter"/>
              </a:rPr>
              <a:t>Ukrainians were not allowed to leave their villages and were basically cut off from the outside world, making it impossible for them to procure food needed for survival. Those found stealing food (even a small amount) were killed.</a:t>
            </a:r>
            <a:endParaRPr b="1" sz="1000">
              <a:solidFill>
                <a:srgbClr val="E95C3D"/>
              </a:solidFill>
              <a:latin typeface="Inter"/>
              <a:ea typeface="Inter"/>
              <a:cs typeface="Inter"/>
              <a:sym typeface="Inter"/>
            </a:endParaRPr>
          </a:p>
        </p:txBody>
      </p:sp>
      <p:grpSp>
        <p:nvGrpSpPr>
          <p:cNvPr id="579" name="Google Shape;579;p38"/>
          <p:cNvGrpSpPr/>
          <p:nvPr/>
        </p:nvGrpSpPr>
        <p:grpSpPr>
          <a:xfrm>
            <a:off x="2647402" y="5544939"/>
            <a:ext cx="569563" cy="620245"/>
            <a:chOff x="188887" y="6136025"/>
            <a:chExt cx="623700" cy="671551"/>
          </a:xfrm>
        </p:grpSpPr>
        <p:grpSp>
          <p:nvGrpSpPr>
            <p:cNvPr id="580" name="Google Shape;580;p38"/>
            <p:cNvGrpSpPr/>
            <p:nvPr/>
          </p:nvGrpSpPr>
          <p:grpSpPr>
            <a:xfrm>
              <a:off x="188900" y="6136025"/>
              <a:ext cx="623661" cy="655198"/>
              <a:chOff x="0" y="-56030"/>
              <a:chExt cx="812800" cy="812800"/>
            </a:xfrm>
          </p:grpSpPr>
          <p:sp>
            <p:nvSpPr>
              <p:cNvPr id="581" name="Google Shape;581;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83" name="Google Shape;583;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584" name="Google Shape;584;p38"/>
          <p:cNvSpPr txBox="1"/>
          <p:nvPr/>
        </p:nvSpPr>
        <p:spPr>
          <a:xfrm>
            <a:off x="55022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Extermination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700">
                <a:solidFill>
                  <a:srgbClr val="E95C3D"/>
                </a:solidFill>
                <a:latin typeface="Inter"/>
                <a:ea typeface="Inter"/>
                <a:cs typeface="Inter"/>
                <a:sym typeface="Inter"/>
              </a:rPr>
              <a:t>     </a:t>
            </a:r>
            <a:r>
              <a:rPr b="1" lang="en" sz="700">
                <a:solidFill>
                  <a:srgbClr val="E95C3D"/>
                </a:solidFill>
                <a:latin typeface="Inter"/>
                <a:ea typeface="Inter"/>
                <a:cs typeface="Inter"/>
                <a:sym typeface="Inter"/>
              </a:rPr>
              <a:t>Independent farmers could not meet their quotas, so they were punished by taking away seeds that were being saved for later and adding fines to the prices of meats and potatoes. Families had little to no access to nutritious foods and ate inedible substances like tree bark to survive. Soldiers guarded fields so no crops could be stolen. It was a crime punishable by death to steal even a few stalks of grain. From starvation alone about 10 million Ukrainians died.</a:t>
            </a:r>
            <a:endParaRPr b="1" sz="700">
              <a:solidFill>
                <a:srgbClr val="E95C3D"/>
              </a:solidFill>
              <a:latin typeface="Inter"/>
              <a:ea typeface="Inter"/>
              <a:cs typeface="Inter"/>
              <a:sym typeface="Inter"/>
            </a:endParaRPr>
          </a:p>
        </p:txBody>
      </p:sp>
      <p:grpSp>
        <p:nvGrpSpPr>
          <p:cNvPr id="585" name="Google Shape;585;p38"/>
          <p:cNvGrpSpPr/>
          <p:nvPr/>
        </p:nvGrpSpPr>
        <p:grpSpPr>
          <a:xfrm>
            <a:off x="5162002" y="5544939"/>
            <a:ext cx="569563" cy="620245"/>
            <a:chOff x="188887" y="6136025"/>
            <a:chExt cx="623700" cy="671551"/>
          </a:xfrm>
        </p:grpSpPr>
        <p:grpSp>
          <p:nvGrpSpPr>
            <p:cNvPr id="586" name="Google Shape;586;p38"/>
            <p:cNvGrpSpPr/>
            <p:nvPr/>
          </p:nvGrpSpPr>
          <p:grpSpPr>
            <a:xfrm>
              <a:off x="188900" y="6136025"/>
              <a:ext cx="623661" cy="655198"/>
              <a:chOff x="0" y="-56030"/>
              <a:chExt cx="812800" cy="812800"/>
            </a:xfrm>
          </p:grpSpPr>
          <p:sp>
            <p:nvSpPr>
              <p:cNvPr id="587" name="Google Shape;587;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89" name="Google Shape;589;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590" name="Google Shape;590;p38"/>
          <p:cNvSpPr txBox="1"/>
          <p:nvPr/>
        </p:nvSpPr>
        <p:spPr>
          <a:xfrm>
            <a:off x="473056" y="74375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Denial</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     </a:t>
            </a:r>
            <a:r>
              <a:rPr b="1" lang="en" sz="800">
                <a:solidFill>
                  <a:srgbClr val="E95C3D"/>
                </a:solidFill>
                <a:latin typeface="Inter"/>
                <a:ea typeface="Inter"/>
                <a:cs typeface="Inter"/>
                <a:sym typeface="Inter"/>
              </a:rPr>
              <a:t>The government denied any claims of starvation and hunger, going as far as falsifying numbers such as death tolls. Propaganda pushed the idea that the Soviet Union was a paradise with more than enough food, and Stalin did his best to ensure that the truth was not leaked to foreign governments, from whom he denied food aid. Russia still does not fully recognize Holodomor as a targeted genocide.</a:t>
            </a:r>
            <a:endParaRPr b="1" sz="800">
              <a:solidFill>
                <a:srgbClr val="E95C3D"/>
              </a:solidFill>
              <a:latin typeface="Inter"/>
              <a:ea typeface="Inter"/>
              <a:cs typeface="Inter"/>
              <a:sym typeface="Inter"/>
            </a:endParaRPr>
          </a:p>
        </p:txBody>
      </p:sp>
      <p:grpSp>
        <p:nvGrpSpPr>
          <p:cNvPr id="591" name="Google Shape;591;p38"/>
          <p:cNvGrpSpPr/>
          <p:nvPr/>
        </p:nvGrpSpPr>
        <p:grpSpPr>
          <a:xfrm>
            <a:off x="132802" y="7297539"/>
            <a:ext cx="569563" cy="620245"/>
            <a:chOff x="188887" y="6136025"/>
            <a:chExt cx="623700" cy="671551"/>
          </a:xfrm>
        </p:grpSpPr>
        <p:grpSp>
          <p:nvGrpSpPr>
            <p:cNvPr id="592" name="Google Shape;592;p38"/>
            <p:cNvGrpSpPr/>
            <p:nvPr/>
          </p:nvGrpSpPr>
          <p:grpSpPr>
            <a:xfrm>
              <a:off x="188900" y="6136025"/>
              <a:ext cx="623661" cy="655198"/>
              <a:chOff x="0" y="-56030"/>
              <a:chExt cx="812800" cy="812800"/>
            </a:xfrm>
          </p:grpSpPr>
          <p:sp>
            <p:nvSpPr>
              <p:cNvPr id="593" name="Google Shape;593;p3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3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95" name="Google Shape;595;p3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
        <p:nvSpPr>
          <p:cNvPr id="596" name="Google Shape;596;p38"/>
          <p:cNvSpPr txBox="1"/>
          <p:nvPr/>
        </p:nvSpPr>
        <p:spPr>
          <a:xfrm>
            <a:off x="2584450" y="1339850"/>
            <a:ext cx="2428800" cy="65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Genocide</a:t>
            </a:r>
            <a:endParaRPr sz="1200">
              <a:solidFill>
                <a:schemeClr val="dk2"/>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Holodomor</a:t>
            </a:r>
            <a:endParaRPr b="1">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Ten Stages of Genocide</a:t>
            </a:r>
            <a:endParaRPr sz="1900">
              <a:solidFill>
                <a:schemeClr val="dk1"/>
              </a:solidFill>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8" name="Google Shape;118;p26"/>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through the </a:t>
            </a:r>
            <a:r>
              <a:rPr lang="en" sz="1200" u="sng">
                <a:solidFill>
                  <a:schemeClr val="hlink"/>
                </a:solidFill>
                <a:latin typeface="Halant"/>
                <a:ea typeface="Halant"/>
                <a:cs typeface="Halant"/>
                <a:sym typeface="Halant"/>
                <a:hlinkClick r:id="rId5"/>
              </a:rPr>
              <a:t>Ten Stages of Genocide exhibit </a:t>
            </a:r>
            <a:r>
              <a:rPr lang="en" sz="1200">
                <a:solidFill>
                  <a:schemeClr val="dk1"/>
                </a:solidFill>
                <a:latin typeface="Halant"/>
                <a:ea typeface="Halant"/>
                <a:cs typeface="Halant"/>
                <a:sym typeface="Halant"/>
              </a:rPr>
              <a:t>from the Montreal Holocaust Museum and fill out the graphic organizer below for each stage of genocide. Name each stage, summarize it in your own words, and explain the example provided in the image.</a:t>
            </a:r>
            <a:endParaRPr sz="1200">
              <a:solidFill>
                <a:schemeClr val="dk1"/>
              </a:solidFill>
              <a:latin typeface="Halant"/>
              <a:ea typeface="Halant"/>
              <a:cs typeface="Halant"/>
              <a:sym typeface="Halant"/>
            </a:endParaRPr>
          </a:p>
        </p:txBody>
      </p:sp>
      <p:sp>
        <p:nvSpPr>
          <p:cNvPr id="119" name="Google Shape;119;p26"/>
          <p:cNvSpPr txBox="1"/>
          <p:nvPr/>
        </p:nvSpPr>
        <p:spPr>
          <a:xfrm>
            <a:off x="447650" y="20791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20" name="Google Shape;120;p26"/>
          <p:cNvGrpSpPr/>
          <p:nvPr/>
        </p:nvGrpSpPr>
        <p:grpSpPr>
          <a:xfrm>
            <a:off x="227819" y="1379516"/>
            <a:ext cx="816300" cy="655198"/>
            <a:chOff x="227819" y="1379516"/>
            <a:chExt cx="816300" cy="655198"/>
          </a:xfrm>
        </p:grpSpPr>
        <p:grpSp>
          <p:nvGrpSpPr>
            <p:cNvPr id="121" name="Google Shape;121;p26"/>
            <p:cNvGrpSpPr/>
            <p:nvPr/>
          </p:nvGrpSpPr>
          <p:grpSpPr>
            <a:xfrm>
              <a:off x="277646" y="1379516"/>
              <a:ext cx="716646" cy="655198"/>
              <a:chOff x="0" y="-56030"/>
              <a:chExt cx="812800" cy="812800"/>
            </a:xfrm>
          </p:grpSpPr>
          <p:sp>
            <p:nvSpPr>
              <p:cNvPr id="122" name="Google Shape;122;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24" name="Google Shape;124;p26"/>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125" name="Google Shape;125;p26"/>
          <p:cNvSpPr txBox="1"/>
          <p:nvPr/>
        </p:nvSpPr>
        <p:spPr>
          <a:xfrm>
            <a:off x="1061200" y="15673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26" name="Google Shape;126;p26"/>
          <p:cNvSpPr txBox="1"/>
          <p:nvPr/>
        </p:nvSpPr>
        <p:spPr>
          <a:xfrm>
            <a:off x="447650" y="40603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27" name="Google Shape;127;p26"/>
          <p:cNvGrpSpPr/>
          <p:nvPr/>
        </p:nvGrpSpPr>
        <p:grpSpPr>
          <a:xfrm>
            <a:off x="6557444" y="3367141"/>
            <a:ext cx="816300" cy="655198"/>
            <a:chOff x="227819" y="1379516"/>
            <a:chExt cx="816300" cy="655198"/>
          </a:xfrm>
        </p:grpSpPr>
        <p:grpSp>
          <p:nvGrpSpPr>
            <p:cNvPr id="128" name="Google Shape;128;p26"/>
            <p:cNvGrpSpPr/>
            <p:nvPr/>
          </p:nvGrpSpPr>
          <p:grpSpPr>
            <a:xfrm>
              <a:off x="277646" y="1379516"/>
              <a:ext cx="716646" cy="655198"/>
              <a:chOff x="0" y="-56030"/>
              <a:chExt cx="812800" cy="812800"/>
            </a:xfrm>
          </p:grpSpPr>
          <p:sp>
            <p:nvSpPr>
              <p:cNvPr id="129" name="Google Shape;129;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31" name="Google Shape;131;p26"/>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132" name="Google Shape;132;p26"/>
          <p:cNvSpPr txBox="1"/>
          <p:nvPr/>
        </p:nvSpPr>
        <p:spPr>
          <a:xfrm>
            <a:off x="451600" y="35485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33" name="Google Shape;133;p26"/>
          <p:cNvSpPr txBox="1"/>
          <p:nvPr/>
        </p:nvSpPr>
        <p:spPr>
          <a:xfrm>
            <a:off x="447650" y="60415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34" name="Google Shape;134;p26"/>
          <p:cNvGrpSpPr/>
          <p:nvPr/>
        </p:nvGrpSpPr>
        <p:grpSpPr>
          <a:xfrm>
            <a:off x="227819" y="5341916"/>
            <a:ext cx="816300" cy="655198"/>
            <a:chOff x="227819" y="1379516"/>
            <a:chExt cx="816300" cy="655198"/>
          </a:xfrm>
        </p:grpSpPr>
        <p:grpSp>
          <p:nvGrpSpPr>
            <p:cNvPr id="135" name="Google Shape;135;p26"/>
            <p:cNvGrpSpPr/>
            <p:nvPr/>
          </p:nvGrpSpPr>
          <p:grpSpPr>
            <a:xfrm>
              <a:off x="277646" y="1379516"/>
              <a:ext cx="716646" cy="655198"/>
              <a:chOff x="0" y="-56030"/>
              <a:chExt cx="812800" cy="812800"/>
            </a:xfrm>
          </p:grpSpPr>
          <p:sp>
            <p:nvSpPr>
              <p:cNvPr id="136" name="Google Shape;136;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38" name="Google Shape;138;p26"/>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139" name="Google Shape;139;p26"/>
          <p:cNvSpPr txBox="1"/>
          <p:nvPr/>
        </p:nvSpPr>
        <p:spPr>
          <a:xfrm>
            <a:off x="1061200" y="55297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40" name="Google Shape;140;p26"/>
          <p:cNvSpPr txBox="1"/>
          <p:nvPr/>
        </p:nvSpPr>
        <p:spPr>
          <a:xfrm>
            <a:off x="447650" y="80227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41" name="Google Shape;141;p26"/>
          <p:cNvGrpSpPr/>
          <p:nvPr/>
        </p:nvGrpSpPr>
        <p:grpSpPr>
          <a:xfrm>
            <a:off x="6557444" y="7329541"/>
            <a:ext cx="816300" cy="655198"/>
            <a:chOff x="227819" y="1379516"/>
            <a:chExt cx="816300" cy="655198"/>
          </a:xfrm>
        </p:grpSpPr>
        <p:grpSp>
          <p:nvGrpSpPr>
            <p:cNvPr id="142" name="Google Shape;142;p26"/>
            <p:cNvGrpSpPr/>
            <p:nvPr/>
          </p:nvGrpSpPr>
          <p:grpSpPr>
            <a:xfrm>
              <a:off x="277646" y="1379516"/>
              <a:ext cx="716646" cy="655198"/>
              <a:chOff x="0" y="-56030"/>
              <a:chExt cx="812800" cy="812800"/>
            </a:xfrm>
          </p:grpSpPr>
          <p:sp>
            <p:nvSpPr>
              <p:cNvPr id="143" name="Google Shape;143;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45" name="Google Shape;145;p26"/>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146" name="Google Shape;146;p26"/>
          <p:cNvSpPr txBox="1"/>
          <p:nvPr/>
        </p:nvSpPr>
        <p:spPr>
          <a:xfrm>
            <a:off x="451600" y="75109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0" name="Shape 150"/>
        <p:cNvGrpSpPr/>
        <p:nvPr/>
      </p:nvGrpSpPr>
      <p:grpSpPr>
        <a:xfrm>
          <a:off x="0" y="0"/>
          <a:ext cx="0" cy="0"/>
          <a:chOff x="0" y="0"/>
          <a:chExt cx="0" cy="0"/>
        </a:xfrm>
      </p:grpSpPr>
      <p:sp>
        <p:nvSpPr>
          <p:cNvPr id="151" name="Google Shape;151;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Ten Stages of Genocide</a:t>
            </a:r>
            <a:endParaRPr sz="1900">
              <a:solidFill>
                <a:schemeClr val="dk1"/>
              </a:solidFill>
              <a:latin typeface="Halant"/>
              <a:ea typeface="Halant"/>
              <a:cs typeface="Halant"/>
              <a:sym typeface="Halant"/>
            </a:endParaRPr>
          </a:p>
        </p:txBody>
      </p:sp>
      <p:pic>
        <p:nvPicPr>
          <p:cNvPr id="152" name="Google Shape;15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3" name="Google Shape;15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4" name="Google Shape;15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5" name="Google Shape;155;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6" name="Google Shape;156;p27"/>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through the </a:t>
            </a:r>
            <a:r>
              <a:rPr lang="en" sz="1200" u="sng">
                <a:solidFill>
                  <a:schemeClr val="hlink"/>
                </a:solidFill>
                <a:latin typeface="Halant"/>
                <a:ea typeface="Halant"/>
                <a:cs typeface="Halant"/>
                <a:sym typeface="Halant"/>
                <a:hlinkClick r:id="rId5"/>
              </a:rPr>
              <a:t>Ten Stages of Genocide exhibit </a:t>
            </a:r>
            <a:r>
              <a:rPr lang="en" sz="1200">
                <a:solidFill>
                  <a:schemeClr val="dk1"/>
                </a:solidFill>
                <a:latin typeface="Halant"/>
                <a:ea typeface="Halant"/>
                <a:cs typeface="Halant"/>
                <a:sym typeface="Halant"/>
              </a:rPr>
              <a:t>from the Montreal Holocaust Museum and fill out the graphic organizer below for each stage of genocide. Name each stage, summarize it in your own words, and explain how this stage could be prevented.</a:t>
            </a:r>
            <a:endParaRPr sz="1200">
              <a:solidFill>
                <a:schemeClr val="dk1"/>
              </a:solidFill>
              <a:latin typeface="Halant"/>
              <a:ea typeface="Halant"/>
              <a:cs typeface="Halant"/>
              <a:sym typeface="Halant"/>
            </a:endParaRPr>
          </a:p>
        </p:txBody>
      </p:sp>
      <p:sp>
        <p:nvSpPr>
          <p:cNvPr id="157" name="Google Shape;157;p27"/>
          <p:cNvSpPr txBox="1"/>
          <p:nvPr/>
        </p:nvSpPr>
        <p:spPr>
          <a:xfrm>
            <a:off x="447650" y="20791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58" name="Google Shape;158;p27"/>
          <p:cNvGrpSpPr/>
          <p:nvPr/>
        </p:nvGrpSpPr>
        <p:grpSpPr>
          <a:xfrm>
            <a:off x="227819" y="1379516"/>
            <a:ext cx="816300" cy="655198"/>
            <a:chOff x="227819" y="1379516"/>
            <a:chExt cx="816300" cy="655198"/>
          </a:xfrm>
        </p:grpSpPr>
        <p:grpSp>
          <p:nvGrpSpPr>
            <p:cNvPr id="159" name="Google Shape;159;p27"/>
            <p:cNvGrpSpPr/>
            <p:nvPr/>
          </p:nvGrpSpPr>
          <p:grpSpPr>
            <a:xfrm>
              <a:off x="277646" y="1379516"/>
              <a:ext cx="716646" cy="655198"/>
              <a:chOff x="0" y="-56030"/>
              <a:chExt cx="812800" cy="812800"/>
            </a:xfrm>
          </p:grpSpPr>
          <p:sp>
            <p:nvSpPr>
              <p:cNvPr id="160" name="Google Shape;160;p2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62" name="Google Shape;162;p27"/>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163" name="Google Shape;163;p27"/>
          <p:cNvSpPr txBox="1"/>
          <p:nvPr/>
        </p:nvSpPr>
        <p:spPr>
          <a:xfrm>
            <a:off x="1061200" y="15673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64" name="Google Shape;164;p27"/>
          <p:cNvSpPr txBox="1"/>
          <p:nvPr/>
        </p:nvSpPr>
        <p:spPr>
          <a:xfrm>
            <a:off x="447650" y="40603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65" name="Google Shape;165;p27"/>
          <p:cNvGrpSpPr/>
          <p:nvPr/>
        </p:nvGrpSpPr>
        <p:grpSpPr>
          <a:xfrm>
            <a:off x="6557444" y="3367141"/>
            <a:ext cx="816300" cy="655198"/>
            <a:chOff x="227819" y="1379516"/>
            <a:chExt cx="816300" cy="655198"/>
          </a:xfrm>
        </p:grpSpPr>
        <p:grpSp>
          <p:nvGrpSpPr>
            <p:cNvPr id="166" name="Google Shape;166;p27"/>
            <p:cNvGrpSpPr/>
            <p:nvPr/>
          </p:nvGrpSpPr>
          <p:grpSpPr>
            <a:xfrm>
              <a:off x="277646" y="1379516"/>
              <a:ext cx="716646" cy="655198"/>
              <a:chOff x="0" y="-56030"/>
              <a:chExt cx="812800" cy="812800"/>
            </a:xfrm>
          </p:grpSpPr>
          <p:sp>
            <p:nvSpPr>
              <p:cNvPr id="167" name="Google Shape;167;p2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69" name="Google Shape;169;p27"/>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170" name="Google Shape;170;p27"/>
          <p:cNvSpPr txBox="1"/>
          <p:nvPr/>
        </p:nvSpPr>
        <p:spPr>
          <a:xfrm>
            <a:off x="451600" y="35485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71" name="Google Shape;171;p27"/>
          <p:cNvSpPr txBox="1"/>
          <p:nvPr/>
        </p:nvSpPr>
        <p:spPr>
          <a:xfrm>
            <a:off x="447650" y="60415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72" name="Google Shape;172;p27"/>
          <p:cNvGrpSpPr/>
          <p:nvPr/>
        </p:nvGrpSpPr>
        <p:grpSpPr>
          <a:xfrm>
            <a:off x="227819" y="5341916"/>
            <a:ext cx="816300" cy="655198"/>
            <a:chOff x="227819" y="1379516"/>
            <a:chExt cx="816300" cy="655198"/>
          </a:xfrm>
        </p:grpSpPr>
        <p:grpSp>
          <p:nvGrpSpPr>
            <p:cNvPr id="173" name="Google Shape;173;p27"/>
            <p:cNvGrpSpPr/>
            <p:nvPr/>
          </p:nvGrpSpPr>
          <p:grpSpPr>
            <a:xfrm>
              <a:off x="277646" y="1379516"/>
              <a:ext cx="716646" cy="655198"/>
              <a:chOff x="0" y="-56030"/>
              <a:chExt cx="812800" cy="812800"/>
            </a:xfrm>
          </p:grpSpPr>
          <p:sp>
            <p:nvSpPr>
              <p:cNvPr id="174" name="Google Shape;174;p2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76" name="Google Shape;176;p27"/>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177" name="Google Shape;177;p27"/>
          <p:cNvSpPr txBox="1"/>
          <p:nvPr/>
        </p:nvSpPr>
        <p:spPr>
          <a:xfrm>
            <a:off x="1061200" y="55297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178" name="Google Shape;178;p27"/>
          <p:cNvSpPr txBox="1"/>
          <p:nvPr/>
        </p:nvSpPr>
        <p:spPr>
          <a:xfrm>
            <a:off x="447650" y="80227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79" name="Google Shape;179;p27"/>
          <p:cNvGrpSpPr/>
          <p:nvPr/>
        </p:nvGrpSpPr>
        <p:grpSpPr>
          <a:xfrm>
            <a:off x="6557444" y="7329541"/>
            <a:ext cx="816300" cy="655198"/>
            <a:chOff x="227819" y="1379516"/>
            <a:chExt cx="816300" cy="655198"/>
          </a:xfrm>
        </p:grpSpPr>
        <p:grpSp>
          <p:nvGrpSpPr>
            <p:cNvPr id="180" name="Google Shape;180;p27"/>
            <p:cNvGrpSpPr/>
            <p:nvPr/>
          </p:nvGrpSpPr>
          <p:grpSpPr>
            <a:xfrm>
              <a:off x="277646" y="1379516"/>
              <a:ext cx="716646" cy="655198"/>
              <a:chOff x="0" y="-56030"/>
              <a:chExt cx="812800" cy="812800"/>
            </a:xfrm>
          </p:grpSpPr>
          <p:sp>
            <p:nvSpPr>
              <p:cNvPr id="181" name="Google Shape;181;p2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2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83" name="Google Shape;183;p27"/>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184" name="Google Shape;184;p27"/>
          <p:cNvSpPr txBox="1"/>
          <p:nvPr/>
        </p:nvSpPr>
        <p:spPr>
          <a:xfrm>
            <a:off x="451600" y="75109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Ten Stages of Genocide</a:t>
            </a:r>
            <a:endParaRPr sz="1900">
              <a:solidFill>
                <a:schemeClr val="dk1"/>
              </a:solidFill>
              <a:latin typeface="Halant"/>
              <a:ea typeface="Halant"/>
              <a:cs typeface="Halant"/>
              <a:sym typeface="Halant"/>
            </a:endParaRPr>
          </a:p>
        </p:txBody>
      </p:sp>
      <p:pic>
        <p:nvPicPr>
          <p:cNvPr id="190" name="Google Shape;190;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4" name="Google Shape;194;p28"/>
          <p:cNvSpPr txBox="1"/>
          <p:nvPr/>
        </p:nvSpPr>
        <p:spPr>
          <a:xfrm>
            <a:off x="594300" y="655288"/>
            <a:ext cx="6583800" cy="5541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through the </a:t>
            </a:r>
            <a:r>
              <a:rPr lang="en" sz="1200" u="sng">
                <a:solidFill>
                  <a:schemeClr val="hlink"/>
                </a:solidFill>
                <a:latin typeface="Halant"/>
                <a:ea typeface="Halant"/>
                <a:cs typeface="Halant"/>
                <a:sym typeface="Halant"/>
                <a:hlinkClick r:id="rId5"/>
              </a:rPr>
              <a:t>Ten Stages of Genocide exhibit </a:t>
            </a:r>
            <a:r>
              <a:rPr lang="en" sz="1200">
                <a:solidFill>
                  <a:schemeClr val="dk1"/>
                </a:solidFill>
                <a:latin typeface="Halant"/>
                <a:ea typeface="Halant"/>
                <a:cs typeface="Halant"/>
                <a:sym typeface="Halant"/>
              </a:rPr>
              <a:t>from the Montreal Holocaust Museum and fill out the graphic organizer below for each stage of genocide. Name each stage, summarize it in your own words, and explain how this stage could be prevented.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Say-it-in-Six: Summarize the Ten Stages of Genocide</a:t>
            </a:r>
            <a:endParaRPr sz="1200">
              <a:solidFill>
                <a:schemeClr val="dk1"/>
              </a:solidFill>
              <a:latin typeface="Inter"/>
              <a:ea typeface="Inter"/>
              <a:cs typeface="Inter"/>
              <a:sym typeface="Inter"/>
            </a:endParaRPr>
          </a:p>
        </p:txBody>
      </p:sp>
      <p:sp>
        <p:nvSpPr>
          <p:cNvPr id="195" name="Google Shape;195;p28"/>
          <p:cNvSpPr txBox="1"/>
          <p:nvPr/>
        </p:nvSpPr>
        <p:spPr>
          <a:xfrm>
            <a:off x="447650" y="20791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196" name="Google Shape;196;p28"/>
          <p:cNvGrpSpPr/>
          <p:nvPr/>
        </p:nvGrpSpPr>
        <p:grpSpPr>
          <a:xfrm>
            <a:off x="227819" y="1379516"/>
            <a:ext cx="816300" cy="655198"/>
            <a:chOff x="227819" y="1379516"/>
            <a:chExt cx="816300" cy="655198"/>
          </a:xfrm>
        </p:grpSpPr>
        <p:grpSp>
          <p:nvGrpSpPr>
            <p:cNvPr id="197" name="Google Shape;197;p28"/>
            <p:cNvGrpSpPr/>
            <p:nvPr/>
          </p:nvGrpSpPr>
          <p:grpSpPr>
            <a:xfrm>
              <a:off x="277646" y="1379516"/>
              <a:ext cx="716646" cy="655198"/>
              <a:chOff x="0" y="-56030"/>
              <a:chExt cx="812800" cy="812800"/>
            </a:xfrm>
          </p:grpSpPr>
          <p:sp>
            <p:nvSpPr>
              <p:cNvPr id="198" name="Google Shape;198;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00" name="Google Shape;200;p28"/>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201" name="Google Shape;201;p28"/>
          <p:cNvSpPr txBox="1"/>
          <p:nvPr/>
        </p:nvSpPr>
        <p:spPr>
          <a:xfrm>
            <a:off x="1061200" y="15673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202" name="Google Shape;202;p28"/>
          <p:cNvSpPr txBox="1"/>
          <p:nvPr/>
        </p:nvSpPr>
        <p:spPr>
          <a:xfrm>
            <a:off x="447650" y="40603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203" name="Google Shape;203;p28"/>
          <p:cNvGrpSpPr/>
          <p:nvPr/>
        </p:nvGrpSpPr>
        <p:grpSpPr>
          <a:xfrm>
            <a:off x="6557444" y="3367141"/>
            <a:ext cx="816300" cy="655198"/>
            <a:chOff x="227819" y="1379516"/>
            <a:chExt cx="816300" cy="655198"/>
          </a:xfrm>
        </p:grpSpPr>
        <p:grpSp>
          <p:nvGrpSpPr>
            <p:cNvPr id="204" name="Google Shape;204;p28"/>
            <p:cNvGrpSpPr/>
            <p:nvPr/>
          </p:nvGrpSpPr>
          <p:grpSpPr>
            <a:xfrm>
              <a:off x="277646" y="1379516"/>
              <a:ext cx="716646" cy="655198"/>
              <a:chOff x="0" y="-56030"/>
              <a:chExt cx="812800" cy="812800"/>
            </a:xfrm>
          </p:grpSpPr>
          <p:sp>
            <p:nvSpPr>
              <p:cNvPr id="205" name="Google Shape;205;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07" name="Google Shape;207;p28"/>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
        <p:nvSpPr>
          <p:cNvPr id="208" name="Google Shape;208;p28"/>
          <p:cNvSpPr txBox="1"/>
          <p:nvPr/>
        </p:nvSpPr>
        <p:spPr>
          <a:xfrm>
            <a:off x="451600" y="35485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endParaRPr sz="1200">
              <a:solidFill>
                <a:schemeClr val="dk2"/>
              </a:solidFill>
              <a:latin typeface="Inter"/>
              <a:ea typeface="Inter"/>
              <a:cs typeface="Inter"/>
              <a:sym typeface="Inter"/>
            </a:endParaRPr>
          </a:p>
        </p:txBody>
      </p:sp>
      <p:sp>
        <p:nvSpPr>
          <p:cNvPr id="209" name="Google Shape;209;p28"/>
          <p:cNvSpPr txBox="1"/>
          <p:nvPr/>
        </p:nvSpPr>
        <p:spPr>
          <a:xfrm>
            <a:off x="827700" y="6196718"/>
            <a:ext cx="6117000" cy="104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sp>
        <p:nvSpPr>
          <p:cNvPr id="214" name="Google Shape;214;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a:t>
            </a:r>
            <a:endParaRPr sz="1900">
              <a:solidFill>
                <a:schemeClr val="dk1"/>
              </a:solidFill>
              <a:latin typeface="Halant"/>
              <a:ea typeface="Halant"/>
              <a:cs typeface="Halant"/>
              <a:sym typeface="Halant"/>
            </a:endParaRPr>
          </a:p>
        </p:txBody>
      </p:sp>
      <p:pic>
        <p:nvPicPr>
          <p:cNvPr id="215" name="Google Shape;215;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6" name="Google Shape;21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8" name="Google Shape;218;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9" name="Google Shape;219;p29"/>
          <p:cNvSpPr txBox="1"/>
          <p:nvPr/>
        </p:nvSpPr>
        <p:spPr>
          <a:xfrm>
            <a:off x="594300" y="655288"/>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fill out the graphic organizer. </a:t>
            </a:r>
            <a:endParaRPr sz="1200">
              <a:solidFill>
                <a:schemeClr val="dk1"/>
              </a:solidFill>
              <a:latin typeface="Halant"/>
              <a:ea typeface="Halant"/>
              <a:cs typeface="Halant"/>
              <a:sym typeface="Halant"/>
            </a:endParaRPr>
          </a:p>
        </p:txBody>
      </p:sp>
      <p:sp>
        <p:nvSpPr>
          <p:cNvPr id="220" name="Google Shape;220;p2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21" name="Google Shape;221;p29"/>
          <p:cNvSpPr txBox="1"/>
          <p:nvPr/>
        </p:nvSpPr>
        <p:spPr>
          <a:xfrm>
            <a:off x="594300" y="21635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Causes</a:t>
            </a:r>
            <a:endParaRPr sz="1200">
              <a:solidFill>
                <a:schemeClr val="dk2"/>
              </a:solidFill>
              <a:latin typeface="Inter"/>
              <a:ea typeface="Inter"/>
              <a:cs typeface="Inter"/>
              <a:sym typeface="Inter"/>
            </a:endParaRPr>
          </a:p>
        </p:txBody>
      </p:sp>
      <p:sp>
        <p:nvSpPr>
          <p:cNvPr id="222" name="Google Shape;222;p29"/>
          <p:cNvSpPr txBox="1"/>
          <p:nvPr/>
        </p:nvSpPr>
        <p:spPr>
          <a:xfrm>
            <a:off x="4527300" y="21521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Effects</a:t>
            </a:r>
            <a:endParaRPr sz="1200">
              <a:solidFill>
                <a:schemeClr val="dk2"/>
              </a:solidFill>
              <a:latin typeface="Inter"/>
              <a:ea typeface="Inter"/>
              <a:cs typeface="Inter"/>
              <a:sym typeface="Inter"/>
            </a:endParaRPr>
          </a:p>
        </p:txBody>
      </p:sp>
      <p:cxnSp>
        <p:nvCxnSpPr>
          <p:cNvPr id="223" name="Google Shape;223;p29"/>
          <p:cNvCxnSpPr>
            <a:stCxn id="221" idx="3"/>
            <a:endCxn id="222" idx="1"/>
          </p:cNvCxnSpPr>
          <p:nvPr/>
        </p:nvCxnSpPr>
        <p:spPr>
          <a:xfrm flipH="1" rot="10800000">
            <a:off x="3245100" y="3473475"/>
            <a:ext cx="1282200" cy="11400"/>
          </a:xfrm>
          <a:prstGeom prst="straightConnector1">
            <a:avLst/>
          </a:prstGeom>
          <a:noFill/>
          <a:ln cap="flat" cmpd="sng" w="28575">
            <a:solidFill>
              <a:schemeClr val="dk2"/>
            </a:solidFill>
            <a:prstDash val="solid"/>
            <a:round/>
            <a:headEnd len="med" w="med" type="none"/>
            <a:tailEnd len="med" w="med" type="triangle"/>
          </a:ln>
        </p:spPr>
      </p:cxnSp>
      <p:sp>
        <p:nvSpPr>
          <p:cNvPr id="224" name="Google Shape;224;p29"/>
          <p:cNvSpPr txBox="1"/>
          <p:nvPr/>
        </p:nvSpPr>
        <p:spPr>
          <a:xfrm>
            <a:off x="594350" y="5136850"/>
            <a:ext cx="3406200" cy="389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p:txBody>
      </p:sp>
      <p:sp>
        <p:nvSpPr>
          <p:cNvPr id="225" name="Google Shape;225;p29"/>
          <p:cNvSpPr txBox="1"/>
          <p:nvPr/>
        </p:nvSpPr>
        <p:spPr>
          <a:xfrm>
            <a:off x="4231800" y="4959250"/>
            <a:ext cx="2946300" cy="2775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Image </a:t>
            </a:r>
            <a:endParaRPr sz="1200">
              <a:solidFill>
                <a:schemeClr val="dk2"/>
              </a:solidFill>
              <a:latin typeface="Inter"/>
              <a:ea typeface="Inter"/>
              <a:cs typeface="Inter"/>
              <a:sym typeface="Inter"/>
            </a:endParaRPr>
          </a:p>
        </p:txBody>
      </p:sp>
      <p:sp>
        <p:nvSpPr>
          <p:cNvPr id="226" name="Google Shape;226;p29"/>
          <p:cNvSpPr txBox="1"/>
          <p:nvPr/>
        </p:nvSpPr>
        <p:spPr>
          <a:xfrm>
            <a:off x="2584450" y="1416050"/>
            <a:ext cx="2428800" cy="65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Genocide</a:t>
            </a:r>
            <a:endParaRPr sz="1200">
              <a:solidFill>
                <a:schemeClr val="dk2"/>
              </a:solidFill>
              <a:latin typeface="Inter"/>
              <a:ea typeface="Inter"/>
              <a:cs typeface="Inter"/>
              <a:sym typeface="Inter"/>
            </a:endParaRPr>
          </a:p>
        </p:txBody>
      </p:sp>
      <p:sp>
        <p:nvSpPr>
          <p:cNvPr id="227" name="Google Shape;227;p29"/>
          <p:cNvSpPr txBox="1"/>
          <p:nvPr/>
        </p:nvSpPr>
        <p:spPr>
          <a:xfrm>
            <a:off x="4231800" y="7899575"/>
            <a:ext cx="2946300" cy="1588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Sources</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b="1">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ctr">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1" name="Shape 231"/>
        <p:cNvGrpSpPr/>
        <p:nvPr/>
      </p:nvGrpSpPr>
      <p:grpSpPr>
        <a:xfrm>
          <a:off x="0" y="0"/>
          <a:ext cx="0" cy="0"/>
          <a:chOff x="0" y="0"/>
          <a:chExt cx="0" cy="0"/>
        </a:xfrm>
      </p:grpSpPr>
      <p:sp>
        <p:nvSpPr>
          <p:cNvPr id="232" name="Google Shape;232;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a:t>
            </a:r>
            <a:endParaRPr sz="1900">
              <a:solidFill>
                <a:schemeClr val="dk1"/>
              </a:solidFill>
              <a:latin typeface="Halant"/>
              <a:ea typeface="Halant"/>
              <a:cs typeface="Halant"/>
              <a:sym typeface="Halant"/>
            </a:endParaRPr>
          </a:p>
        </p:txBody>
      </p:sp>
      <p:pic>
        <p:nvPicPr>
          <p:cNvPr id="233" name="Google Shape;23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4" name="Google Shape;23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5" name="Google Shape;23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6" name="Google Shape;236;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7" name="Google Shape;237;p30"/>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Explain how each stage of genocide occurred in </a:t>
            </a:r>
            <a:r>
              <a:rPr lang="en" sz="1200">
                <a:solidFill>
                  <a:schemeClr val="dk1"/>
                </a:solidFill>
                <a:latin typeface="Halant"/>
                <a:ea typeface="Halant"/>
                <a:cs typeface="Halant"/>
                <a:sym typeface="Halant"/>
              </a:rPr>
              <a:t>the assigned genocide.</a:t>
            </a:r>
            <a:endParaRPr sz="1200">
              <a:solidFill>
                <a:schemeClr val="dk1"/>
              </a:solidFill>
              <a:latin typeface="Halant"/>
              <a:ea typeface="Halant"/>
              <a:cs typeface="Halant"/>
              <a:sym typeface="Halant"/>
            </a:endParaRPr>
          </a:p>
        </p:txBody>
      </p:sp>
      <p:sp>
        <p:nvSpPr>
          <p:cNvPr id="238" name="Google Shape;238;p3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39" name="Google Shape;239;p30"/>
          <p:cNvSpPr txBox="1"/>
          <p:nvPr/>
        </p:nvSpPr>
        <p:spPr>
          <a:xfrm>
            <a:off x="4730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Classification</a:t>
            </a:r>
            <a:endParaRPr b="1" sz="1200">
              <a:solidFill>
                <a:srgbClr val="231F20"/>
              </a:solidFill>
              <a:latin typeface="Inter"/>
              <a:ea typeface="Inter"/>
              <a:cs typeface="Inter"/>
              <a:sym typeface="Inter"/>
            </a:endParaRPr>
          </a:p>
        </p:txBody>
      </p:sp>
      <p:grpSp>
        <p:nvGrpSpPr>
          <p:cNvPr id="240" name="Google Shape;240;p30"/>
          <p:cNvGrpSpPr/>
          <p:nvPr/>
        </p:nvGrpSpPr>
        <p:grpSpPr>
          <a:xfrm>
            <a:off x="132802" y="2039739"/>
            <a:ext cx="569563" cy="620245"/>
            <a:chOff x="188887" y="6136025"/>
            <a:chExt cx="623700" cy="671551"/>
          </a:xfrm>
        </p:grpSpPr>
        <p:grpSp>
          <p:nvGrpSpPr>
            <p:cNvPr id="241" name="Google Shape;241;p30"/>
            <p:cNvGrpSpPr/>
            <p:nvPr/>
          </p:nvGrpSpPr>
          <p:grpSpPr>
            <a:xfrm>
              <a:off x="188900" y="6136025"/>
              <a:ext cx="623661" cy="655198"/>
              <a:chOff x="0" y="-56030"/>
              <a:chExt cx="812800" cy="812800"/>
            </a:xfrm>
          </p:grpSpPr>
          <p:sp>
            <p:nvSpPr>
              <p:cNvPr id="242" name="Google Shape;242;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44" name="Google Shape;244;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245" name="Google Shape;245;p30"/>
          <p:cNvSpPr txBox="1"/>
          <p:nvPr/>
        </p:nvSpPr>
        <p:spPr>
          <a:xfrm>
            <a:off x="29876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Symbolization</a:t>
            </a:r>
            <a:endParaRPr b="1" sz="1200">
              <a:solidFill>
                <a:srgbClr val="231F20"/>
              </a:solidFill>
              <a:latin typeface="Inter"/>
              <a:ea typeface="Inter"/>
              <a:cs typeface="Inter"/>
              <a:sym typeface="Inter"/>
            </a:endParaRPr>
          </a:p>
        </p:txBody>
      </p:sp>
      <p:grpSp>
        <p:nvGrpSpPr>
          <p:cNvPr id="246" name="Google Shape;246;p30"/>
          <p:cNvGrpSpPr/>
          <p:nvPr/>
        </p:nvGrpSpPr>
        <p:grpSpPr>
          <a:xfrm>
            <a:off x="2647402" y="2039739"/>
            <a:ext cx="569563" cy="620245"/>
            <a:chOff x="188887" y="6136025"/>
            <a:chExt cx="623700" cy="671551"/>
          </a:xfrm>
        </p:grpSpPr>
        <p:grpSp>
          <p:nvGrpSpPr>
            <p:cNvPr id="247" name="Google Shape;247;p30"/>
            <p:cNvGrpSpPr/>
            <p:nvPr/>
          </p:nvGrpSpPr>
          <p:grpSpPr>
            <a:xfrm>
              <a:off x="188900" y="6136025"/>
              <a:ext cx="623661" cy="655198"/>
              <a:chOff x="0" y="-56030"/>
              <a:chExt cx="812800" cy="812800"/>
            </a:xfrm>
          </p:grpSpPr>
          <p:sp>
            <p:nvSpPr>
              <p:cNvPr id="248" name="Google Shape;248;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50" name="Google Shape;250;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251" name="Google Shape;251;p30"/>
          <p:cNvSpPr txBox="1"/>
          <p:nvPr/>
        </p:nvSpPr>
        <p:spPr>
          <a:xfrm>
            <a:off x="55022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Discrimination</a:t>
            </a:r>
            <a:endParaRPr b="1" sz="1200">
              <a:solidFill>
                <a:srgbClr val="231F20"/>
              </a:solidFill>
              <a:latin typeface="Inter"/>
              <a:ea typeface="Inter"/>
              <a:cs typeface="Inter"/>
              <a:sym typeface="Inter"/>
            </a:endParaRPr>
          </a:p>
        </p:txBody>
      </p:sp>
      <p:grpSp>
        <p:nvGrpSpPr>
          <p:cNvPr id="252" name="Google Shape;252;p30"/>
          <p:cNvGrpSpPr/>
          <p:nvPr/>
        </p:nvGrpSpPr>
        <p:grpSpPr>
          <a:xfrm>
            <a:off x="5162002" y="2039739"/>
            <a:ext cx="569563" cy="620245"/>
            <a:chOff x="188887" y="6136025"/>
            <a:chExt cx="623700" cy="671551"/>
          </a:xfrm>
        </p:grpSpPr>
        <p:grpSp>
          <p:nvGrpSpPr>
            <p:cNvPr id="253" name="Google Shape;253;p30"/>
            <p:cNvGrpSpPr/>
            <p:nvPr/>
          </p:nvGrpSpPr>
          <p:grpSpPr>
            <a:xfrm>
              <a:off x="188900" y="6136025"/>
              <a:ext cx="623661" cy="655198"/>
              <a:chOff x="0" y="-56030"/>
              <a:chExt cx="812800" cy="812800"/>
            </a:xfrm>
          </p:grpSpPr>
          <p:sp>
            <p:nvSpPr>
              <p:cNvPr id="254" name="Google Shape;254;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56" name="Google Shape;256;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257" name="Google Shape;257;p30"/>
          <p:cNvSpPr txBox="1"/>
          <p:nvPr/>
        </p:nvSpPr>
        <p:spPr>
          <a:xfrm>
            <a:off x="4730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Dehumanization</a:t>
            </a:r>
            <a:endParaRPr b="1" sz="1200">
              <a:solidFill>
                <a:srgbClr val="231F20"/>
              </a:solidFill>
              <a:latin typeface="Inter"/>
              <a:ea typeface="Inter"/>
              <a:cs typeface="Inter"/>
              <a:sym typeface="Inter"/>
            </a:endParaRPr>
          </a:p>
        </p:txBody>
      </p:sp>
      <p:grpSp>
        <p:nvGrpSpPr>
          <p:cNvPr id="258" name="Google Shape;258;p30"/>
          <p:cNvGrpSpPr/>
          <p:nvPr/>
        </p:nvGrpSpPr>
        <p:grpSpPr>
          <a:xfrm>
            <a:off x="132802" y="3792339"/>
            <a:ext cx="569563" cy="620245"/>
            <a:chOff x="188887" y="6136025"/>
            <a:chExt cx="623700" cy="671551"/>
          </a:xfrm>
        </p:grpSpPr>
        <p:grpSp>
          <p:nvGrpSpPr>
            <p:cNvPr id="259" name="Google Shape;259;p30"/>
            <p:cNvGrpSpPr/>
            <p:nvPr/>
          </p:nvGrpSpPr>
          <p:grpSpPr>
            <a:xfrm>
              <a:off x="188900" y="6136025"/>
              <a:ext cx="623661" cy="655198"/>
              <a:chOff x="0" y="-56030"/>
              <a:chExt cx="812800" cy="812800"/>
            </a:xfrm>
          </p:grpSpPr>
          <p:sp>
            <p:nvSpPr>
              <p:cNvPr id="260" name="Google Shape;260;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62" name="Google Shape;262;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263" name="Google Shape;263;p30"/>
          <p:cNvSpPr txBox="1"/>
          <p:nvPr/>
        </p:nvSpPr>
        <p:spPr>
          <a:xfrm>
            <a:off x="29876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Organization</a:t>
            </a:r>
            <a:endParaRPr b="1" sz="1200">
              <a:solidFill>
                <a:srgbClr val="231F20"/>
              </a:solidFill>
              <a:latin typeface="Inter"/>
              <a:ea typeface="Inter"/>
              <a:cs typeface="Inter"/>
              <a:sym typeface="Inter"/>
            </a:endParaRPr>
          </a:p>
        </p:txBody>
      </p:sp>
      <p:grpSp>
        <p:nvGrpSpPr>
          <p:cNvPr id="264" name="Google Shape;264;p30"/>
          <p:cNvGrpSpPr/>
          <p:nvPr/>
        </p:nvGrpSpPr>
        <p:grpSpPr>
          <a:xfrm>
            <a:off x="2647402" y="3792339"/>
            <a:ext cx="569563" cy="620245"/>
            <a:chOff x="188887" y="6136025"/>
            <a:chExt cx="623700" cy="671551"/>
          </a:xfrm>
        </p:grpSpPr>
        <p:grpSp>
          <p:nvGrpSpPr>
            <p:cNvPr id="265" name="Google Shape;265;p30"/>
            <p:cNvGrpSpPr/>
            <p:nvPr/>
          </p:nvGrpSpPr>
          <p:grpSpPr>
            <a:xfrm>
              <a:off x="188900" y="6136025"/>
              <a:ext cx="623661" cy="655198"/>
              <a:chOff x="0" y="-56030"/>
              <a:chExt cx="812800" cy="812800"/>
            </a:xfrm>
          </p:grpSpPr>
          <p:sp>
            <p:nvSpPr>
              <p:cNvPr id="266" name="Google Shape;266;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68" name="Google Shape;268;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269" name="Google Shape;269;p30"/>
          <p:cNvSpPr txBox="1"/>
          <p:nvPr/>
        </p:nvSpPr>
        <p:spPr>
          <a:xfrm>
            <a:off x="55022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Polarization</a:t>
            </a:r>
            <a:endParaRPr b="1" sz="1200">
              <a:solidFill>
                <a:srgbClr val="231F20"/>
              </a:solidFill>
              <a:latin typeface="Inter"/>
              <a:ea typeface="Inter"/>
              <a:cs typeface="Inter"/>
              <a:sym typeface="Inter"/>
            </a:endParaRPr>
          </a:p>
        </p:txBody>
      </p:sp>
      <p:grpSp>
        <p:nvGrpSpPr>
          <p:cNvPr id="270" name="Google Shape;270;p30"/>
          <p:cNvGrpSpPr/>
          <p:nvPr/>
        </p:nvGrpSpPr>
        <p:grpSpPr>
          <a:xfrm>
            <a:off x="5162002" y="3792339"/>
            <a:ext cx="569563" cy="620245"/>
            <a:chOff x="188887" y="6136025"/>
            <a:chExt cx="623700" cy="671551"/>
          </a:xfrm>
        </p:grpSpPr>
        <p:grpSp>
          <p:nvGrpSpPr>
            <p:cNvPr id="271" name="Google Shape;271;p30"/>
            <p:cNvGrpSpPr/>
            <p:nvPr/>
          </p:nvGrpSpPr>
          <p:grpSpPr>
            <a:xfrm>
              <a:off x="188900" y="6136025"/>
              <a:ext cx="623661" cy="655198"/>
              <a:chOff x="0" y="-56030"/>
              <a:chExt cx="812800" cy="812800"/>
            </a:xfrm>
          </p:grpSpPr>
          <p:sp>
            <p:nvSpPr>
              <p:cNvPr id="272" name="Google Shape;272;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74" name="Google Shape;274;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275" name="Google Shape;275;p30"/>
          <p:cNvSpPr txBox="1"/>
          <p:nvPr/>
        </p:nvSpPr>
        <p:spPr>
          <a:xfrm>
            <a:off x="4730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Preparation</a:t>
            </a:r>
            <a:endParaRPr b="1" sz="1200">
              <a:solidFill>
                <a:srgbClr val="231F20"/>
              </a:solidFill>
              <a:latin typeface="Inter"/>
              <a:ea typeface="Inter"/>
              <a:cs typeface="Inter"/>
              <a:sym typeface="Inter"/>
            </a:endParaRPr>
          </a:p>
        </p:txBody>
      </p:sp>
      <p:grpSp>
        <p:nvGrpSpPr>
          <p:cNvPr id="276" name="Google Shape;276;p30"/>
          <p:cNvGrpSpPr/>
          <p:nvPr/>
        </p:nvGrpSpPr>
        <p:grpSpPr>
          <a:xfrm>
            <a:off x="132802" y="5544939"/>
            <a:ext cx="569563" cy="620245"/>
            <a:chOff x="188887" y="6136025"/>
            <a:chExt cx="623700" cy="671551"/>
          </a:xfrm>
        </p:grpSpPr>
        <p:grpSp>
          <p:nvGrpSpPr>
            <p:cNvPr id="277" name="Google Shape;277;p30"/>
            <p:cNvGrpSpPr/>
            <p:nvPr/>
          </p:nvGrpSpPr>
          <p:grpSpPr>
            <a:xfrm>
              <a:off x="188900" y="6136025"/>
              <a:ext cx="623661" cy="655198"/>
              <a:chOff x="0" y="-56030"/>
              <a:chExt cx="812800" cy="812800"/>
            </a:xfrm>
          </p:grpSpPr>
          <p:sp>
            <p:nvSpPr>
              <p:cNvPr id="278" name="Google Shape;278;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80" name="Google Shape;280;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281" name="Google Shape;281;p30"/>
          <p:cNvSpPr txBox="1"/>
          <p:nvPr/>
        </p:nvSpPr>
        <p:spPr>
          <a:xfrm>
            <a:off x="29876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Persecution</a:t>
            </a:r>
            <a:endParaRPr b="1" sz="1200">
              <a:solidFill>
                <a:srgbClr val="231F20"/>
              </a:solidFill>
              <a:latin typeface="Inter"/>
              <a:ea typeface="Inter"/>
              <a:cs typeface="Inter"/>
              <a:sym typeface="Inter"/>
            </a:endParaRPr>
          </a:p>
        </p:txBody>
      </p:sp>
      <p:grpSp>
        <p:nvGrpSpPr>
          <p:cNvPr id="282" name="Google Shape;282;p30"/>
          <p:cNvGrpSpPr/>
          <p:nvPr/>
        </p:nvGrpSpPr>
        <p:grpSpPr>
          <a:xfrm>
            <a:off x="2647402" y="5544939"/>
            <a:ext cx="569563" cy="620245"/>
            <a:chOff x="188887" y="6136025"/>
            <a:chExt cx="623700" cy="671551"/>
          </a:xfrm>
        </p:grpSpPr>
        <p:grpSp>
          <p:nvGrpSpPr>
            <p:cNvPr id="283" name="Google Shape;283;p30"/>
            <p:cNvGrpSpPr/>
            <p:nvPr/>
          </p:nvGrpSpPr>
          <p:grpSpPr>
            <a:xfrm>
              <a:off x="188900" y="6136025"/>
              <a:ext cx="623661" cy="655198"/>
              <a:chOff x="0" y="-56030"/>
              <a:chExt cx="812800" cy="812800"/>
            </a:xfrm>
          </p:grpSpPr>
          <p:sp>
            <p:nvSpPr>
              <p:cNvPr id="284" name="Google Shape;284;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86" name="Google Shape;286;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287" name="Google Shape;287;p30"/>
          <p:cNvSpPr txBox="1"/>
          <p:nvPr/>
        </p:nvSpPr>
        <p:spPr>
          <a:xfrm>
            <a:off x="55022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Extermination</a:t>
            </a:r>
            <a:endParaRPr b="1" sz="1200">
              <a:solidFill>
                <a:srgbClr val="231F20"/>
              </a:solidFill>
              <a:latin typeface="Inter"/>
              <a:ea typeface="Inter"/>
              <a:cs typeface="Inter"/>
              <a:sym typeface="Inter"/>
            </a:endParaRPr>
          </a:p>
        </p:txBody>
      </p:sp>
      <p:grpSp>
        <p:nvGrpSpPr>
          <p:cNvPr id="288" name="Google Shape;288;p30"/>
          <p:cNvGrpSpPr/>
          <p:nvPr/>
        </p:nvGrpSpPr>
        <p:grpSpPr>
          <a:xfrm>
            <a:off x="5162002" y="5544939"/>
            <a:ext cx="569563" cy="620245"/>
            <a:chOff x="188887" y="6136025"/>
            <a:chExt cx="623700" cy="671551"/>
          </a:xfrm>
        </p:grpSpPr>
        <p:grpSp>
          <p:nvGrpSpPr>
            <p:cNvPr id="289" name="Google Shape;289;p30"/>
            <p:cNvGrpSpPr/>
            <p:nvPr/>
          </p:nvGrpSpPr>
          <p:grpSpPr>
            <a:xfrm>
              <a:off x="188900" y="6136025"/>
              <a:ext cx="623661" cy="655198"/>
              <a:chOff x="0" y="-56030"/>
              <a:chExt cx="812800" cy="812800"/>
            </a:xfrm>
          </p:grpSpPr>
          <p:sp>
            <p:nvSpPr>
              <p:cNvPr id="290" name="Google Shape;290;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92" name="Google Shape;292;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293" name="Google Shape;293;p30"/>
          <p:cNvSpPr txBox="1"/>
          <p:nvPr/>
        </p:nvSpPr>
        <p:spPr>
          <a:xfrm>
            <a:off x="473056" y="74375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Denial</a:t>
            </a:r>
            <a:endParaRPr b="1" sz="1200">
              <a:solidFill>
                <a:srgbClr val="231F20"/>
              </a:solidFill>
              <a:latin typeface="Inter"/>
              <a:ea typeface="Inter"/>
              <a:cs typeface="Inter"/>
              <a:sym typeface="Inter"/>
            </a:endParaRPr>
          </a:p>
        </p:txBody>
      </p:sp>
      <p:grpSp>
        <p:nvGrpSpPr>
          <p:cNvPr id="294" name="Google Shape;294;p30"/>
          <p:cNvGrpSpPr/>
          <p:nvPr/>
        </p:nvGrpSpPr>
        <p:grpSpPr>
          <a:xfrm>
            <a:off x="132802" y="7297539"/>
            <a:ext cx="569563" cy="620245"/>
            <a:chOff x="188887" y="6136025"/>
            <a:chExt cx="623700" cy="671551"/>
          </a:xfrm>
        </p:grpSpPr>
        <p:grpSp>
          <p:nvGrpSpPr>
            <p:cNvPr id="295" name="Google Shape;295;p30"/>
            <p:cNvGrpSpPr/>
            <p:nvPr/>
          </p:nvGrpSpPr>
          <p:grpSpPr>
            <a:xfrm>
              <a:off x="188900" y="6136025"/>
              <a:ext cx="623661" cy="655198"/>
              <a:chOff x="0" y="-56030"/>
              <a:chExt cx="812800" cy="812800"/>
            </a:xfrm>
          </p:grpSpPr>
          <p:sp>
            <p:nvSpPr>
              <p:cNvPr id="296" name="Google Shape;296;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98" name="Google Shape;298;p30"/>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
        <p:nvSpPr>
          <p:cNvPr id="299" name="Google Shape;299;p30"/>
          <p:cNvSpPr txBox="1"/>
          <p:nvPr/>
        </p:nvSpPr>
        <p:spPr>
          <a:xfrm>
            <a:off x="2584450" y="1339850"/>
            <a:ext cx="2428800" cy="65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Genocide</a:t>
            </a:r>
            <a:endParaRPr sz="1200">
              <a:solidFill>
                <a:schemeClr val="dk2"/>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3" name="Shape 303"/>
        <p:cNvGrpSpPr/>
        <p:nvPr/>
      </p:nvGrpSpPr>
      <p:grpSpPr>
        <a:xfrm>
          <a:off x="0" y="0"/>
          <a:ext cx="0" cy="0"/>
          <a:chOff x="0" y="0"/>
          <a:chExt cx="0" cy="0"/>
        </a:xfrm>
      </p:grpSpPr>
      <p:pic>
        <p:nvPicPr>
          <p:cNvPr id="304" name="Google Shape;304;p31"/>
          <p:cNvPicPr preferRelativeResize="0"/>
          <p:nvPr/>
        </p:nvPicPr>
        <p:blipFill>
          <a:blip r:embed="rId3">
            <a:alphaModFix/>
          </a:blip>
          <a:stretch>
            <a:fillRect/>
          </a:stretch>
        </p:blipFill>
        <p:spPr>
          <a:xfrm>
            <a:off x="694375" y="2033405"/>
            <a:ext cx="1056525" cy="1056525"/>
          </a:xfrm>
          <a:prstGeom prst="rect">
            <a:avLst/>
          </a:prstGeom>
          <a:noFill/>
          <a:ln>
            <a:noFill/>
          </a:ln>
        </p:spPr>
      </p:pic>
      <p:pic>
        <p:nvPicPr>
          <p:cNvPr id="305" name="Google Shape;305;p3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06" name="Google Shape;306;p3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Genocide (Exemplar)</a:t>
            </a:r>
            <a:endParaRPr sz="1500">
              <a:solidFill>
                <a:srgbClr val="000000"/>
              </a:solidFill>
              <a:latin typeface="Plus Jakarta Sans Medium"/>
              <a:ea typeface="Plus Jakarta Sans Medium"/>
              <a:cs typeface="Plus Jakarta Sans Medium"/>
              <a:sym typeface="Plus Jakarta Sans Medium"/>
            </a:endParaRPr>
          </a:p>
        </p:txBody>
      </p:sp>
      <p:pic>
        <p:nvPicPr>
          <p:cNvPr id="307" name="Google Shape;307;p31"/>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308" name="Google Shape;308;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9" name="Google Shape;30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10" name="Google Shape;310;p31"/>
          <p:cNvGraphicFramePr/>
          <p:nvPr/>
        </p:nvGraphicFramePr>
        <p:xfrm>
          <a:off x="455300" y="3113700"/>
          <a:ext cx="3000000" cy="3000000"/>
        </p:xfrm>
        <a:graphic>
          <a:graphicData uri="http://schemas.openxmlformats.org/drawingml/2006/table">
            <a:tbl>
              <a:tblPr>
                <a:noFill/>
                <a:tableStyleId>{A8BA3AAA-B295-41FC-9DE1-5224EE6CE462}</a:tableStyleId>
              </a:tblPr>
              <a:tblGrid>
                <a:gridCol w="6918375"/>
              </a:tblGrid>
              <a:tr h="431125">
                <a:tc>
                  <a:txBody>
                    <a:bodyPr/>
                    <a:lstStyle/>
                    <a:p>
                      <a:pPr indent="0" lvl="0" marL="0" rtl="0" algn="l">
                        <a:lnSpc>
                          <a:spcPct val="115000"/>
                        </a:lnSpc>
                        <a:spcBef>
                          <a:spcPts val="0"/>
                        </a:spcBef>
                        <a:spcAft>
                          <a:spcPts val="0"/>
                        </a:spcAft>
                        <a:buNone/>
                      </a:pPr>
                      <a:r>
                        <a:rPr b="1" lang="en" sz="1200">
                          <a:solidFill>
                            <a:srgbClr val="0F0F0F"/>
                          </a:solidFill>
                          <a:highlight>
                            <a:srgbClr val="FFFFFF"/>
                          </a:highlight>
                          <a:latin typeface="Halant"/>
                          <a:ea typeface="Halant"/>
                          <a:cs typeface="Halant"/>
                          <a:sym typeface="Halant"/>
                        </a:rPr>
                        <a:t>United Nations - </a:t>
                      </a:r>
                      <a:r>
                        <a:rPr b="1" lang="en" sz="1200" u="sng">
                          <a:solidFill>
                            <a:schemeClr val="hlink"/>
                          </a:solidFill>
                          <a:highlight>
                            <a:srgbClr val="FFFFFF"/>
                          </a:highlight>
                          <a:latin typeface="Halant"/>
                          <a:ea typeface="Halant"/>
                          <a:cs typeface="Halant"/>
                          <a:sym typeface="Halant"/>
                          <a:hlinkClick r:id="rId6"/>
                        </a:rPr>
                        <a:t>“How Genocide Became Part of International Law”</a:t>
                      </a:r>
                      <a:r>
                        <a:rPr b="1" lang="en" sz="1200">
                          <a:solidFill>
                            <a:srgbClr val="0F0F0F"/>
                          </a:solidFill>
                          <a:highlight>
                            <a:srgbClr val="FFFFFF"/>
                          </a:highlight>
                          <a:latin typeface="Halant"/>
                          <a:ea typeface="Halant"/>
                          <a:cs typeface="Halant"/>
                          <a:sym typeface="Halant"/>
                        </a:rPr>
                        <a:t> </a:t>
                      </a:r>
                      <a:r>
                        <a:rPr b="1" lang="en" sz="1200">
                          <a:latin typeface="Halant"/>
                          <a:ea typeface="Halant"/>
                          <a:cs typeface="Halant"/>
                          <a:sym typeface="Halant"/>
                        </a:rPr>
                        <a:t>Video Transcript:</a:t>
                      </a:r>
                      <a:endParaRPr sz="12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It will be recalled that in December 1946, the General Assembly by unanimous vote affirmed that genocide is a crime under international law which the civilized world condemns and for the commission of which principles and accomplices are punishable. History is filled with tragic chapters of hatred and persecution that have led to mass violence against persecuted minorities. That is why the world must be ever alert to the warnings signs of genocide and act quickly and early to avert it. I do not wish to repeat what's already been said here. My aim today is to share our story in the hope of speaking to the failures in Srebrenica, the lessons to be learned, and our ongoing commitment to honor genocide victims and survivors. How did we get there? How do we get to the point where an entire nation is chanting we will exterminate you? There was a collective failure but I think we have a chance for collective response in a positive way to change what has happened. After the Holocaust the world seemed eager to find a more cooperative path. The founding of the United Nations was an expression of that moment. The U.N Charter, Universal Declaration of Human Rights, and the Genocide Convention enshrined the commitment to equality and human rights. And humankind dared to believe that tribal identities would diminish in importance. We were wrong. Our commitment to prevent another Rwanda or another Srebrenica is an attempt to ensure that, collectively, we can create a society that is at peace, and a society that can live with its conscience. The United Nations and the principles that it stands gives us hope that we could do things together in a peaceful way and allow the world to finally put these Holocausts behind us.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bl>
          </a:graphicData>
        </a:graphic>
      </p:graphicFrame>
      <p:sp>
        <p:nvSpPr>
          <p:cNvPr id="311" name="Google Shape;311;p31"/>
          <p:cNvSpPr txBox="1"/>
          <p:nvPr/>
        </p:nvSpPr>
        <p:spPr>
          <a:xfrm>
            <a:off x="1878100" y="2033368"/>
            <a:ext cx="5439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312" name="Google Shape;312;p31"/>
          <p:cNvSpPr txBox="1"/>
          <p:nvPr/>
        </p:nvSpPr>
        <p:spPr>
          <a:xfrm>
            <a:off x="455300" y="7377000"/>
            <a:ext cx="68619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must the world “be ever alert to the warning signs” of genocide?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Because there have been many examples of terrible atrocities committed against minorities and we must see it coming to be able to avoid it.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United Nations respond when “the world seemed eager to find a more cooperative path?”</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They formed the U.N. Charter, UDHR, and the Genocide Convention. However, they mistakenly believed that “tribal identities would diminish in importance.”</a:t>
            </a:r>
            <a:endParaRPr sz="1200">
              <a:solidFill>
                <a:schemeClr val="dk1"/>
              </a:solidFill>
              <a:latin typeface="Inter"/>
              <a:ea typeface="Inter"/>
              <a:cs typeface="Inter"/>
              <a:sym typeface="Inter"/>
            </a:endParaRPr>
          </a:p>
        </p:txBody>
      </p:sp>
      <p:sp>
        <p:nvSpPr>
          <p:cNvPr id="313" name="Google Shape;313;p31"/>
          <p:cNvSpPr txBox="1"/>
          <p:nvPr/>
        </p:nvSpPr>
        <p:spPr>
          <a:xfrm>
            <a:off x="483538" y="1728600"/>
            <a:ext cx="686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7" name="Shape 317"/>
        <p:cNvGrpSpPr/>
        <p:nvPr/>
      </p:nvGrpSpPr>
      <p:grpSpPr>
        <a:xfrm>
          <a:off x="0" y="0"/>
          <a:ext cx="0" cy="0"/>
          <a:chOff x="0" y="0"/>
          <a:chExt cx="0" cy="0"/>
        </a:xfrm>
      </p:grpSpPr>
      <p:sp>
        <p:nvSpPr>
          <p:cNvPr id="318" name="Google Shape;318;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Ten Stages of Genocide</a:t>
            </a:r>
            <a:endParaRPr sz="1900">
              <a:solidFill>
                <a:schemeClr val="dk1"/>
              </a:solidFill>
              <a:latin typeface="Halant"/>
              <a:ea typeface="Halant"/>
              <a:cs typeface="Halant"/>
              <a:sym typeface="Halant"/>
            </a:endParaRPr>
          </a:p>
        </p:txBody>
      </p:sp>
      <p:pic>
        <p:nvPicPr>
          <p:cNvPr id="319" name="Google Shape;319;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0" name="Google Shape;320;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1" name="Google Shape;321;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2" name="Google Shape;322;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23" name="Google Shape;323;p32"/>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through the </a:t>
            </a:r>
            <a:r>
              <a:rPr lang="en" sz="1200" u="sng">
                <a:solidFill>
                  <a:schemeClr val="hlink"/>
                </a:solidFill>
                <a:latin typeface="Halant"/>
                <a:ea typeface="Halant"/>
                <a:cs typeface="Halant"/>
                <a:sym typeface="Halant"/>
                <a:hlinkClick r:id="rId5"/>
              </a:rPr>
              <a:t>Ten Stages of Genocide exhibit </a:t>
            </a:r>
            <a:r>
              <a:rPr lang="en" sz="1200">
                <a:solidFill>
                  <a:schemeClr val="dk1"/>
                </a:solidFill>
                <a:latin typeface="Halant"/>
                <a:ea typeface="Halant"/>
                <a:cs typeface="Halant"/>
                <a:sym typeface="Halant"/>
              </a:rPr>
              <a:t>from the Montreal Holocaust Museum and fill out the graphic organizer below for each stage of genocide. Name each stage, summarize it in your own words, and explain the example provided in the image.</a:t>
            </a:r>
            <a:endParaRPr sz="1200">
              <a:solidFill>
                <a:schemeClr val="dk1"/>
              </a:solidFill>
              <a:latin typeface="Halant"/>
              <a:ea typeface="Halant"/>
              <a:cs typeface="Halant"/>
              <a:sym typeface="Halant"/>
            </a:endParaRPr>
          </a:p>
        </p:txBody>
      </p:sp>
      <p:sp>
        <p:nvSpPr>
          <p:cNvPr id="324" name="Google Shape;324;p32"/>
          <p:cNvSpPr txBox="1"/>
          <p:nvPr/>
        </p:nvSpPr>
        <p:spPr>
          <a:xfrm>
            <a:off x="447650" y="20791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Those in power create categories of people, such as racial, gender, nationality, religious, or ethnicity to intentionally create the idea of us v. them and cause division.</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r>
              <a:rPr b="1" lang="en" sz="1200">
                <a:solidFill>
                  <a:srgbClr val="E95C3D"/>
                </a:solidFill>
                <a:latin typeface="Inter"/>
                <a:ea typeface="Inter"/>
                <a:cs typeface="Inter"/>
                <a:sym typeface="Inter"/>
              </a:rPr>
              <a:t>Identity cards were created in Rwanda to separate the ethnic groups (Tutsi, Hutu, and Twa) which increased group tensions.</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325" name="Google Shape;325;p32"/>
          <p:cNvGrpSpPr/>
          <p:nvPr/>
        </p:nvGrpSpPr>
        <p:grpSpPr>
          <a:xfrm>
            <a:off x="227819" y="1379516"/>
            <a:ext cx="816300" cy="655198"/>
            <a:chOff x="227819" y="1379516"/>
            <a:chExt cx="816300" cy="655198"/>
          </a:xfrm>
        </p:grpSpPr>
        <p:grpSp>
          <p:nvGrpSpPr>
            <p:cNvPr id="326" name="Google Shape;326;p32"/>
            <p:cNvGrpSpPr/>
            <p:nvPr/>
          </p:nvGrpSpPr>
          <p:grpSpPr>
            <a:xfrm>
              <a:off x="277646" y="1379516"/>
              <a:ext cx="716646" cy="655198"/>
              <a:chOff x="0" y="-56030"/>
              <a:chExt cx="812800" cy="812800"/>
            </a:xfrm>
          </p:grpSpPr>
          <p:sp>
            <p:nvSpPr>
              <p:cNvPr id="327" name="Google Shape;327;p3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3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29" name="Google Shape;329;p32"/>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330" name="Google Shape;330;p32"/>
          <p:cNvSpPr txBox="1"/>
          <p:nvPr/>
        </p:nvSpPr>
        <p:spPr>
          <a:xfrm>
            <a:off x="1061200" y="15673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Classification</a:t>
            </a:r>
            <a:r>
              <a:rPr lang="en" sz="1200">
                <a:solidFill>
                  <a:schemeClr val="dk2"/>
                </a:solidFill>
                <a:latin typeface="Inter"/>
                <a:ea typeface="Inter"/>
                <a:cs typeface="Inter"/>
                <a:sym typeface="Inter"/>
              </a:rPr>
              <a:t> </a:t>
            </a:r>
            <a:endParaRPr sz="1200">
              <a:solidFill>
                <a:schemeClr val="dk2"/>
              </a:solidFill>
              <a:latin typeface="Inter"/>
              <a:ea typeface="Inter"/>
              <a:cs typeface="Inter"/>
              <a:sym typeface="Inter"/>
            </a:endParaRPr>
          </a:p>
        </p:txBody>
      </p:sp>
      <p:sp>
        <p:nvSpPr>
          <p:cNvPr id="331" name="Google Shape;331;p32"/>
          <p:cNvSpPr txBox="1"/>
          <p:nvPr/>
        </p:nvSpPr>
        <p:spPr>
          <a:xfrm>
            <a:off x="447650" y="40603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People are identified as others with labels, such as Tutsi, Jew, Roma, and forced to wear specific colors, symbols, etc. to make them easy to identify and separate.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r>
              <a:rPr b="1" lang="en" sz="1200">
                <a:solidFill>
                  <a:srgbClr val="E95C3D"/>
                </a:solidFill>
                <a:latin typeface="Inter"/>
                <a:ea typeface="Inter"/>
                <a:cs typeface="Inter"/>
                <a:sym typeface="Inter"/>
              </a:rPr>
              <a:t>A blue and white checked scarf was required to be worn by people in Cambodia’s Eastern Zone.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332" name="Google Shape;332;p32"/>
          <p:cNvGrpSpPr/>
          <p:nvPr/>
        </p:nvGrpSpPr>
        <p:grpSpPr>
          <a:xfrm>
            <a:off x="6557444" y="3367141"/>
            <a:ext cx="816300" cy="655198"/>
            <a:chOff x="227819" y="1379516"/>
            <a:chExt cx="816300" cy="655198"/>
          </a:xfrm>
        </p:grpSpPr>
        <p:grpSp>
          <p:nvGrpSpPr>
            <p:cNvPr id="333" name="Google Shape;333;p32"/>
            <p:cNvGrpSpPr/>
            <p:nvPr/>
          </p:nvGrpSpPr>
          <p:grpSpPr>
            <a:xfrm>
              <a:off x="277646" y="1379516"/>
              <a:ext cx="716646" cy="655198"/>
              <a:chOff x="0" y="-56030"/>
              <a:chExt cx="812800" cy="812800"/>
            </a:xfrm>
          </p:grpSpPr>
          <p:sp>
            <p:nvSpPr>
              <p:cNvPr id="334" name="Google Shape;334;p3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3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36" name="Google Shape;336;p32"/>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337" name="Google Shape;337;p32"/>
          <p:cNvSpPr txBox="1"/>
          <p:nvPr/>
        </p:nvSpPr>
        <p:spPr>
          <a:xfrm>
            <a:off x="451600" y="35485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Symbolization</a:t>
            </a:r>
            <a:r>
              <a:rPr lang="en" sz="1200">
                <a:solidFill>
                  <a:schemeClr val="dk2"/>
                </a:solidFill>
                <a:latin typeface="Inter"/>
                <a:ea typeface="Inter"/>
                <a:cs typeface="Inter"/>
                <a:sym typeface="Inter"/>
              </a:rPr>
              <a:t> </a:t>
            </a:r>
            <a:endParaRPr sz="1200">
              <a:solidFill>
                <a:schemeClr val="dk2"/>
              </a:solidFill>
              <a:latin typeface="Inter"/>
              <a:ea typeface="Inter"/>
              <a:cs typeface="Inter"/>
              <a:sym typeface="Inter"/>
            </a:endParaRPr>
          </a:p>
        </p:txBody>
      </p:sp>
      <p:sp>
        <p:nvSpPr>
          <p:cNvPr id="338" name="Google Shape;338;p32"/>
          <p:cNvSpPr txBox="1"/>
          <p:nvPr/>
        </p:nvSpPr>
        <p:spPr>
          <a:xfrm>
            <a:off x="447650" y="60415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The group in power creates laws that get rid of or diminish the rights of other groups. Sometimes this can go as far as denying that group citizenship or civil rights.</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r>
              <a:rPr b="1" lang="en" sz="1200">
                <a:solidFill>
                  <a:srgbClr val="E95C3D"/>
                </a:solidFill>
                <a:latin typeface="Inter"/>
                <a:ea typeface="Inter"/>
                <a:cs typeface="Inter"/>
                <a:sym typeface="Inter"/>
              </a:rPr>
              <a:t>Germany’s Nuremberg Laws </a:t>
            </a:r>
            <a:r>
              <a:rPr b="1" lang="en" sz="1200">
                <a:solidFill>
                  <a:srgbClr val="E95C3D"/>
                </a:solidFill>
                <a:latin typeface="Inter"/>
                <a:ea typeface="Inter"/>
                <a:cs typeface="Inter"/>
                <a:sym typeface="Inter"/>
              </a:rPr>
              <a:t>separated</a:t>
            </a:r>
            <a:r>
              <a:rPr b="1" lang="en" sz="1200">
                <a:solidFill>
                  <a:srgbClr val="E95C3D"/>
                </a:solidFill>
                <a:latin typeface="Inter"/>
                <a:ea typeface="Inter"/>
                <a:cs typeface="Inter"/>
                <a:sym typeface="Inter"/>
              </a:rPr>
              <a:t> people according to their blood (Aryan, Jews, Mixed.”</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339" name="Google Shape;339;p32"/>
          <p:cNvGrpSpPr/>
          <p:nvPr/>
        </p:nvGrpSpPr>
        <p:grpSpPr>
          <a:xfrm>
            <a:off x="227819" y="5341916"/>
            <a:ext cx="816300" cy="655198"/>
            <a:chOff x="227819" y="1379516"/>
            <a:chExt cx="816300" cy="655198"/>
          </a:xfrm>
        </p:grpSpPr>
        <p:grpSp>
          <p:nvGrpSpPr>
            <p:cNvPr id="340" name="Google Shape;340;p32"/>
            <p:cNvGrpSpPr/>
            <p:nvPr/>
          </p:nvGrpSpPr>
          <p:grpSpPr>
            <a:xfrm>
              <a:off x="277646" y="1379516"/>
              <a:ext cx="716646" cy="655198"/>
              <a:chOff x="0" y="-56030"/>
              <a:chExt cx="812800" cy="812800"/>
            </a:xfrm>
          </p:grpSpPr>
          <p:sp>
            <p:nvSpPr>
              <p:cNvPr id="341" name="Google Shape;341;p3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3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43" name="Google Shape;343;p32"/>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344" name="Google Shape;344;p32"/>
          <p:cNvSpPr txBox="1"/>
          <p:nvPr/>
        </p:nvSpPr>
        <p:spPr>
          <a:xfrm>
            <a:off x="1061200" y="55297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Discrimination</a:t>
            </a:r>
            <a:r>
              <a:rPr lang="en" sz="1200">
                <a:solidFill>
                  <a:schemeClr val="dk2"/>
                </a:solidFill>
                <a:latin typeface="Inter"/>
                <a:ea typeface="Inter"/>
                <a:cs typeface="Inter"/>
                <a:sym typeface="Inter"/>
              </a:rPr>
              <a:t> </a:t>
            </a:r>
            <a:endParaRPr sz="1200">
              <a:solidFill>
                <a:schemeClr val="dk2"/>
              </a:solidFill>
              <a:latin typeface="Inter"/>
              <a:ea typeface="Inter"/>
              <a:cs typeface="Inter"/>
              <a:sym typeface="Inter"/>
            </a:endParaRPr>
          </a:p>
        </p:txBody>
      </p:sp>
      <p:sp>
        <p:nvSpPr>
          <p:cNvPr id="345" name="Google Shape;345;p32"/>
          <p:cNvSpPr txBox="1"/>
          <p:nvPr/>
        </p:nvSpPr>
        <p:spPr>
          <a:xfrm>
            <a:off x="447650" y="80227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The targeted group(s) are compared to inhuman things such as animals, insects, or disease through networks such as propaganda.</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r>
              <a:rPr b="1" lang="en" sz="1200">
                <a:solidFill>
                  <a:srgbClr val="E95C3D"/>
                </a:solidFill>
                <a:latin typeface="Inter"/>
                <a:ea typeface="Inter"/>
                <a:cs typeface="Inter"/>
                <a:sym typeface="Inter"/>
              </a:rPr>
              <a:t>In Germany even children’s books were used to spread negative messages about Jewish people.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346" name="Google Shape;346;p32"/>
          <p:cNvGrpSpPr/>
          <p:nvPr/>
        </p:nvGrpSpPr>
        <p:grpSpPr>
          <a:xfrm>
            <a:off x="6557444" y="7329541"/>
            <a:ext cx="816300" cy="655198"/>
            <a:chOff x="227819" y="1379516"/>
            <a:chExt cx="816300" cy="655198"/>
          </a:xfrm>
        </p:grpSpPr>
        <p:grpSp>
          <p:nvGrpSpPr>
            <p:cNvPr id="347" name="Google Shape;347;p32"/>
            <p:cNvGrpSpPr/>
            <p:nvPr/>
          </p:nvGrpSpPr>
          <p:grpSpPr>
            <a:xfrm>
              <a:off x="277646" y="1379516"/>
              <a:ext cx="716646" cy="655198"/>
              <a:chOff x="0" y="-56030"/>
              <a:chExt cx="812800" cy="812800"/>
            </a:xfrm>
          </p:grpSpPr>
          <p:sp>
            <p:nvSpPr>
              <p:cNvPr id="348" name="Google Shape;348;p3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3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50" name="Google Shape;350;p32"/>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351" name="Google Shape;351;p32"/>
          <p:cNvSpPr txBox="1"/>
          <p:nvPr/>
        </p:nvSpPr>
        <p:spPr>
          <a:xfrm>
            <a:off x="451600" y="75109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Dehumanization</a:t>
            </a:r>
            <a:endParaRPr sz="1200">
              <a:solidFill>
                <a:schemeClr val="dk2"/>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5" name="Shape 355"/>
        <p:cNvGrpSpPr/>
        <p:nvPr/>
      </p:nvGrpSpPr>
      <p:grpSpPr>
        <a:xfrm>
          <a:off x="0" y="0"/>
          <a:ext cx="0" cy="0"/>
          <a:chOff x="0" y="0"/>
          <a:chExt cx="0" cy="0"/>
        </a:xfrm>
      </p:grpSpPr>
      <p:sp>
        <p:nvSpPr>
          <p:cNvPr id="356" name="Google Shape;356;p3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Ten Stages of Genocide</a:t>
            </a:r>
            <a:endParaRPr sz="1900">
              <a:solidFill>
                <a:schemeClr val="dk1"/>
              </a:solidFill>
              <a:latin typeface="Halant"/>
              <a:ea typeface="Halant"/>
              <a:cs typeface="Halant"/>
              <a:sym typeface="Halant"/>
            </a:endParaRPr>
          </a:p>
        </p:txBody>
      </p:sp>
      <p:pic>
        <p:nvPicPr>
          <p:cNvPr id="357" name="Google Shape;357;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58" name="Google Shape;358;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9" name="Google Shape;359;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60" name="Google Shape;360;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61" name="Google Shape;361;p33"/>
          <p:cNvSpPr txBox="1"/>
          <p:nvPr/>
        </p:nvSpPr>
        <p:spPr>
          <a:xfrm>
            <a:off x="594300" y="655288"/>
            <a:ext cx="65838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through the </a:t>
            </a:r>
            <a:r>
              <a:rPr lang="en" sz="1200" u="sng">
                <a:solidFill>
                  <a:schemeClr val="hlink"/>
                </a:solidFill>
                <a:latin typeface="Halant"/>
                <a:ea typeface="Halant"/>
                <a:cs typeface="Halant"/>
                <a:sym typeface="Halant"/>
                <a:hlinkClick r:id="rId5"/>
              </a:rPr>
              <a:t>Ten Stages of Genocide exhibit </a:t>
            </a:r>
            <a:r>
              <a:rPr lang="en" sz="1200">
                <a:solidFill>
                  <a:schemeClr val="dk1"/>
                </a:solidFill>
                <a:latin typeface="Halant"/>
                <a:ea typeface="Halant"/>
                <a:cs typeface="Halant"/>
                <a:sym typeface="Halant"/>
              </a:rPr>
              <a:t>from the Montreal Holocaust Museum and fill out the graphic organizer below for each stage of genocide. Name each stage, summarize it in your own words, and explain how this stage could be prevented.</a:t>
            </a:r>
            <a:endParaRPr sz="1200">
              <a:solidFill>
                <a:schemeClr val="dk1"/>
              </a:solidFill>
              <a:latin typeface="Halant"/>
              <a:ea typeface="Halant"/>
              <a:cs typeface="Halant"/>
              <a:sym typeface="Halant"/>
            </a:endParaRPr>
          </a:p>
        </p:txBody>
      </p:sp>
      <p:sp>
        <p:nvSpPr>
          <p:cNvPr id="362" name="Google Shape;362;p33"/>
          <p:cNvSpPr txBox="1"/>
          <p:nvPr/>
        </p:nvSpPr>
        <p:spPr>
          <a:xfrm>
            <a:off x="447650" y="20791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The government, military, or militias within a state create plans for genocidal killings.</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363" name="Google Shape;363;p33"/>
          <p:cNvGrpSpPr/>
          <p:nvPr/>
        </p:nvGrpSpPr>
        <p:grpSpPr>
          <a:xfrm>
            <a:off x="227819" y="1379516"/>
            <a:ext cx="816300" cy="655198"/>
            <a:chOff x="227819" y="1379516"/>
            <a:chExt cx="816300" cy="655198"/>
          </a:xfrm>
        </p:grpSpPr>
        <p:grpSp>
          <p:nvGrpSpPr>
            <p:cNvPr id="364" name="Google Shape;364;p33"/>
            <p:cNvGrpSpPr/>
            <p:nvPr/>
          </p:nvGrpSpPr>
          <p:grpSpPr>
            <a:xfrm>
              <a:off x="277646" y="1379516"/>
              <a:ext cx="716646" cy="655198"/>
              <a:chOff x="0" y="-56030"/>
              <a:chExt cx="812800" cy="812800"/>
            </a:xfrm>
          </p:grpSpPr>
          <p:sp>
            <p:nvSpPr>
              <p:cNvPr id="365" name="Google Shape;365;p3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3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67" name="Google Shape;367;p33"/>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368" name="Google Shape;368;p33"/>
          <p:cNvSpPr txBox="1"/>
          <p:nvPr/>
        </p:nvSpPr>
        <p:spPr>
          <a:xfrm>
            <a:off x="1061200" y="15673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Organization</a:t>
            </a:r>
            <a:r>
              <a:rPr lang="en" sz="1200">
                <a:solidFill>
                  <a:schemeClr val="dk2"/>
                </a:solidFill>
                <a:latin typeface="Inter"/>
                <a:ea typeface="Inter"/>
                <a:cs typeface="Inter"/>
                <a:sym typeface="Inter"/>
              </a:rPr>
              <a:t> </a:t>
            </a:r>
            <a:endParaRPr sz="1200">
              <a:solidFill>
                <a:schemeClr val="dk2"/>
              </a:solidFill>
              <a:latin typeface="Inter"/>
              <a:ea typeface="Inter"/>
              <a:cs typeface="Inter"/>
              <a:sym typeface="Inter"/>
            </a:endParaRPr>
          </a:p>
        </p:txBody>
      </p:sp>
      <p:sp>
        <p:nvSpPr>
          <p:cNvPr id="369" name="Google Shape;369;p33"/>
          <p:cNvSpPr txBox="1"/>
          <p:nvPr/>
        </p:nvSpPr>
        <p:spPr>
          <a:xfrm>
            <a:off x="447650" y="40603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D</a:t>
            </a:r>
            <a:r>
              <a:rPr b="1" lang="en" sz="1200">
                <a:solidFill>
                  <a:srgbClr val="E95C3D"/>
                </a:solidFill>
                <a:latin typeface="Inter"/>
                <a:ea typeface="Inter"/>
                <a:cs typeface="Inter"/>
                <a:sym typeface="Inter"/>
              </a:rPr>
              <a:t>ifferences between groups are magnified through tools such as propaganda. Interactions between groups are prohibited. Some members in power may be targeted.</a:t>
            </a:r>
            <a:endParaRPr sz="1200">
              <a:solidFill>
                <a:schemeClr val="dk2"/>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2"/>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2"/>
                </a:solidFill>
                <a:latin typeface="Inter"/>
                <a:ea typeface="Inter"/>
                <a:cs typeface="Inter"/>
                <a:sym typeface="Inter"/>
              </a:rPr>
              <a:t>Example: </a:t>
            </a:r>
            <a:r>
              <a:rPr b="1" lang="en" sz="1200">
                <a:solidFill>
                  <a:srgbClr val="E95C3D"/>
                </a:solidFill>
                <a:latin typeface="Inter"/>
                <a:ea typeface="Inter"/>
                <a:cs typeface="Inter"/>
                <a:sym typeface="Inter"/>
              </a:rPr>
              <a:t>Laws were created in Germany to keep groups separate. A man named Avrum Rabner was only allowed to treat Jewish patients and could not provide medical services to “Aryans.”</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370" name="Google Shape;370;p33"/>
          <p:cNvGrpSpPr/>
          <p:nvPr/>
        </p:nvGrpSpPr>
        <p:grpSpPr>
          <a:xfrm>
            <a:off x="6557444" y="3367141"/>
            <a:ext cx="816300" cy="655198"/>
            <a:chOff x="227819" y="1379516"/>
            <a:chExt cx="816300" cy="655198"/>
          </a:xfrm>
        </p:grpSpPr>
        <p:grpSp>
          <p:nvGrpSpPr>
            <p:cNvPr id="371" name="Google Shape;371;p33"/>
            <p:cNvGrpSpPr/>
            <p:nvPr/>
          </p:nvGrpSpPr>
          <p:grpSpPr>
            <a:xfrm>
              <a:off x="277646" y="1379516"/>
              <a:ext cx="716646" cy="655198"/>
              <a:chOff x="0" y="-56030"/>
              <a:chExt cx="812800" cy="812800"/>
            </a:xfrm>
          </p:grpSpPr>
          <p:sp>
            <p:nvSpPr>
              <p:cNvPr id="372" name="Google Shape;372;p3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3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74" name="Google Shape;374;p33"/>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375" name="Google Shape;375;p33"/>
          <p:cNvSpPr txBox="1"/>
          <p:nvPr/>
        </p:nvSpPr>
        <p:spPr>
          <a:xfrm>
            <a:off x="451600" y="35485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Polarization</a:t>
            </a:r>
            <a:r>
              <a:rPr lang="en" sz="1200">
                <a:solidFill>
                  <a:schemeClr val="dk2"/>
                </a:solidFill>
                <a:latin typeface="Inter"/>
                <a:ea typeface="Inter"/>
                <a:cs typeface="Inter"/>
                <a:sym typeface="Inter"/>
              </a:rPr>
              <a:t> </a:t>
            </a:r>
            <a:endParaRPr sz="1200">
              <a:solidFill>
                <a:schemeClr val="dk2"/>
              </a:solidFill>
              <a:latin typeface="Inter"/>
              <a:ea typeface="Inter"/>
              <a:cs typeface="Inter"/>
              <a:sym typeface="Inter"/>
            </a:endParaRPr>
          </a:p>
        </p:txBody>
      </p:sp>
      <p:sp>
        <p:nvSpPr>
          <p:cNvPr id="376" name="Google Shape;376;p33"/>
          <p:cNvSpPr txBox="1"/>
          <p:nvPr/>
        </p:nvSpPr>
        <p:spPr>
          <a:xfrm>
            <a:off x="447650" y="60415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Victims are identified and separated. Separation includes deportations, isolating the group, and even forced starvation. Death lists are created.</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r>
              <a:rPr b="1" lang="en" sz="1200">
                <a:solidFill>
                  <a:srgbClr val="E95C3D"/>
                </a:solidFill>
                <a:latin typeface="Inter"/>
                <a:ea typeface="Inter"/>
                <a:cs typeface="Inter"/>
                <a:sym typeface="Inter"/>
              </a:rPr>
              <a:t>All Armenians in Turkey were deported to the Syrian Desert where survival was extremely unlikely.</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377" name="Google Shape;377;p33"/>
          <p:cNvGrpSpPr/>
          <p:nvPr/>
        </p:nvGrpSpPr>
        <p:grpSpPr>
          <a:xfrm>
            <a:off x="227819" y="5341916"/>
            <a:ext cx="816300" cy="655198"/>
            <a:chOff x="227819" y="1379516"/>
            <a:chExt cx="816300" cy="655198"/>
          </a:xfrm>
        </p:grpSpPr>
        <p:grpSp>
          <p:nvGrpSpPr>
            <p:cNvPr id="378" name="Google Shape;378;p33"/>
            <p:cNvGrpSpPr/>
            <p:nvPr/>
          </p:nvGrpSpPr>
          <p:grpSpPr>
            <a:xfrm>
              <a:off x="277646" y="1379516"/>
              <a:ext cx="716646" cy="655198"/>
              <a:chOff x="0" y="-56030"/>
              <a:chExt cx="812800" cy="812800"/>
            </a:xfrm>
          </p:grpSpPr>
          <p:sp>
            <p:nvSpPr>
              <p:cNvPr id="379" name="Google Shape;379;p3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3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81" name="Google Shape;381;p33"/>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382" name="Google Shape;382;p33"/>
          <p:cNvSpPr txBox="1"/>
          <p:nvPr/>
        </p:nvSpPr>
        <p:spPr>
          <a:xfrm>
            <a:off x="1061200" y="55297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Preparation</a:t>
            </a:r>
            <a:r>
              <a:rPr lang="en" sz="1200">
                <a:solidFill>
                  <a:schemeClr val="dk2"/>
                </a:solidFill>
                <a:latin typeface="Inter"/>
                <a:ea typeface="Inter"/>
                <a:cs typeface="Inter"/>
                <a:sym typeface="Inter"/>
              </a:rPr>
              <a:t> </a:t>
            </a:r>
            <a:endParaRPr sz="1200">
              <a:solidFill>
                <a:schemeClr val="dk2"/>
              </a:solidFill>
              <a:latin typeface="Inter"/>
              <a:ea typeface="Inter"/>
              <a:cs typeface="Inter"/>
              <a:sym typeface="Inter"/>
            </a:endParaRPr>
          </a:p>
        </p:txBody>
      </p:sp>
      <p:sp>
        <p:nvSpPr>
          <p:cNvPr id="383" name="Google Shape;383;p33"/>
          <p:cNvSpPr txBox="1"/>
          <p:nvPr/>
        </p:nvSpPr>
        <p:spPr>
          <a:xfrm>
            <a:off x="447650" y="8022700"/>
            <a:ext cx="6926100" cy="12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Victims are separated as a result of their religious or ethnic identities.They may be forced to wear symbols. Their property may be removed, and death lists are created.</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Example: </a:t>
            </a:r>
            <a:r>
              <a:rPr b="1" lang="en" sz="1200">
                <a:solidFill>
                  <a:srgbClr val="E95C3D"/>
                </a:solidFill>
                <a:latin typeface="Inter"/>
                <a:ea typeface="Inter"/>
                <a:cs typeface="Inter"/>
                <a:sym typeface="Inter"/>
              </a:rPr>
              <a:t>The Nazis in Germany created concentration camps to keep and kill Jewish people.</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grpSp>
        <p:nvGrpSpPr>
          <p:cNvPr id="384" name="Google Shape;384;p33"/>
          <p:cNvGrpSpPr/>
          <p:nvPr/>
        </p:nvGrpSpPr>
        <p:grpSpPr>
          <a:xfrm>
            <a:off x="6557444" y="7329541"/>
            <a:ext cx="816300" cy="655198"/>
            <a:chOff x="227819" y="1379516"/>
            <a:chExt cx="816300" cy="655198"/>
          </a:xfrm>
        </p:grpSpPr>
        <p:grpSp>
          <p:nvGrpSpPr>
            <p:cNvPr id="385" name="Google Shape;385;p33"/>
            <p:cNvGrpSpPr/>
            <p:nvPr/>
          </p:nvGrpSpPr>
          <p:grpSpPr>
            <a:xfrm>
              <a:off x="277646" y="1379516"/>
              <a:ext cx="716646" cy="655198"/>
              <a:chOff x="0" y="-56030"/>
              <a:chExt cx="812800" cy="812800"/>
            </a:xfrm>
          </p:grpSpPr>
          <p:sp>
            <p:nvSpPr>
              <p:cNvPr id="386" name="Google Shape;386;p3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3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88" name="Google Shape;388;p33"/>
            <p:cNvSpPr txBox="1"/>
            <p:nvPr/>
          </p:nvSpPr>
          <p:spPr>
            <a:xfrm>
              <a:off x="227819" y="1412065"/>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389" name="Google Shape;389;p33"/>
          <p:cNvSpPr txBox="1"/>
          <p:nvPr/>
        </p:nvSpPr>
        <p:spPr>
          <a:xfrm>
            <a:off x="451600" y="7510950"/>
            <a:ext cx="61170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Stage: </a:t>
            </a:r>
            <a:r>
              <a:rPr b="1" lang="en" sz="1200">
                <a:solidFill>
                  <a:srgbClr val="E95C3D"/>
                </a:solidFill>
                <a:latin typeface="Inter"/>
                <a:ea typeface="Inter"/>
                <a:cs typeface="Inter"/>
                <a:sym typeface="Inter"/>
              </a:rPr>
              <a:t>Persecution</a:t>
            </a:r>
            <a:r>
              <a:rPr lang="en" sz="1200">
                <a:solidFill>
                  <a:schemeClr val="dk2"/>
                </a:solidFill>
                <a:latin typeface="Inter"/>
                <a:ea typeface="Inter"/>
                <a:cs typeface="Inter"/>
                <a:sym typeface="Inter"/>
              </a:rPr>
              <a:t> </a:t>
            </a:r>
            <a:endParaRPr sz="1200">
              <a:solidFill>
                <a:schemeClr val="dk2"/>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